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7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0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notesSlides/notesSlide11.xml" ContentType="application/vnd.openxmlformats-officedocument.presentationml.notesSlide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99.xml" ContentType="application/vnd.openxmlformats-officedocument.presentationml.tags+xml"/>
  <Override PartName="/ppt/notesSlides/notesSlide14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5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1" r:id="rId3"/>
    <p:sldMasterId id="2147483713" r:id="rId4"/>
  </p:sldMasterIdLst>
  <p:notesMasterIdLst>
    <p:notesMasterId r:id="rId24"/>
  </p:notesMasterIdLst>
  <p:handoutMasterIdLst>
    <p:handoutMasterId r:id="rId25"/>
  </p:handoutMasterIdLst>
  <p:sldIdLst>
    <p:sldId id="346" r:id="rId5"/>
    <p:sldId id="426" r:id="rId6"/>
    <p:sldId id="377" r:id="rId7"/>
    <p:sldId id="411" r:id="rId8"/>
    <p:sldId id="417" r:id="rId9"/>
    <p:sldId id="414" r:id="rId10"/>
    <p:sldId id="378" r:id="rId11"/>
    <p:sldId id="431" r:id="rId12"/>
    <p:sldId id="432" r:id="rId13"/>
    <p:sldId id="379" r:id="rId14"/>
    <p:sldId id="433" r:id="rId15"/>
    <p:sldId id="410" r:id="rId16"/>
    <p:sldId id="434" r:id="rId17"/>
    <p:sldId id="430" r:id="rId18"/>
    <p:sldId id="429" r:id="rId19"/>
    <p:sldId id="428" r:id="rId20"/>
    <p:sldId id="354" r:id="rId21"/>
    <p:sldId id="425" r:id="rId22"/>
    <p:sldId id="427" r:id="rId2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99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gun Vagun" initials="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8F69"/>
    <a:srgbClr val="DAB59C"/>
    <a:srgbClr val="D9D7D6"/>
    <a:srgbClr val="8B7377"/>
    <a:srgbClr val="C19A8D"/>
    <a:srgbClr val="D8BA97"/>
    <a:srgbClr val="FDFAF6"/>
    <a:srgbClr val="F5D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5" d="100"/>
          <a:sy n="85" d="100"/>
        </p:scale>
        <p:origin x="72" y="108"/>
      </p:cViewPr>
      <p:guideLst>
        <p:guide orient="horz" pos="2160"/>
        <p:guide pos="39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trike="noStrike" noProof="1"/>
          </a:p>
        </p:txBody>
      </p:sp>
      <p:sp>
        <p:nvSpPr>
          <p:cNvPr id="2150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50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457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457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3616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403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4403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8153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891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891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8371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325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5325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823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915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4915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89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7151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325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5325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17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8B216-2830-2B53-B3E5-3D165BA69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幻灯片图像占位符 1">
            <a:extLst>
              <a:ext uri="{FF2B5EF4-FFF2-40B4-BE49-F238E27FC236}">
                <a16:creationId xmlns:a16="http://schemas.microsoft.com/office/drawing/2014/main" id="{6411F758-95F8-DC01-0515-54ACE55855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3250" name="备注占位符 2">
            <a:extLst>
              <a:ext uri="{FF2B5EF4-FFF2-40B4-BE49-F238E27FC236}">
                <a16:creationId xmlns:a16="http://schemas.microsoft.com/office/drawing/2014/main" id="{21346DCF-58F4-335A-4752-56BD4BC3FD2D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53251" name="灯片编号占位符 3">
            <a:extLst>
              <a:ext uri="{FF2B5EF4-FFF2-40B4-BE49-F238E27FC236}">
                <a16:creationId xmlns:a16="http://schemas.microsoft.com/office/drawing/2014/main" id="{D5BB094E-9F28-57FD-5931-4A353978135D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18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91667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1174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3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4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710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4710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5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6866" name="Notes Placeholder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en-US" altLang="zh-CN" dirty="0"/>
          </a:p>
        </p:txBody>
      </p:sp>
      <p:sp>
        <p:nvSpPr>
          <p:cNvPr id="36867" name="Header Placeholder 3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en-US" altLang="zh-CN" sz="1200" dirty="0">
                <a:latin typeface="Arial" panose="020B0604020202020204" pitchFamily="34" charset="0"/>
              </a:rPr>
              <a:t>My First Template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4818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481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7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403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4403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8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163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325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5325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9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5698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198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4198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10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17/11/2025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17/11/2025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4146550"/>
            <a:ext cx="12192000" cy="2711450"/>
          </a:xfrm>
          <a:custGeom>
            <a:avLst/>
            <a:gdLst>
              <a:gd name="connsiteX0" fmla="*/ 0 w 12192000"/>
              <a:gd name="connsiteY0" fmla="*/ 0 h 2711669"/>
              <a:gd name="connsiteX1" fmla="*/ 12192000 w 12192000"/>
              <a:gd name="connsiteY1" fmla="*/ 0 h 2711669"/>
              <a:gd name="connsiteX2" fmla="*/ 12192000 w 12192000"/>
              <a:gd name="connsiteY2" fmla="*/ 2711669 h 2711669"/>
              <a:gd name="connsiteX3" fmla="*/ 0 w 12192000"/>
              <a:gd name="connsiteY3" fmla="*/ 2711669 h 2711669"/>
              <a:gd name="connsiteX4" fmla="*/ 0 w 12192000"/>
              <a:gd name="connsiteY4" fmla="*/ 0 h 2711669"/>
              <a:gd name="connsiteX0-1" fmla="*/ 0 w 12192000"/>
              <a:gd name="connsiteY0-2" fmla="*/ 0 h 2711669"/>
              <a:gd name="connsiteX1-3" fmla="*/ 5912069 w 12192000"/>
              <a:gd name="connsiteY1-4" fmla="*/ 0 h 2711669"/>
              <a:gd name="connsiteX2-5" fmla="*/ 12192000 w 12192000"/>
              <a:gd name="connsiteY2-6" fmla="*/ 0 h 2711669"/>
              <a:gd name="connsiteX3-7" fmla="*/ 12192000 w 12192000"/>
              <a:gd name="connsiteY3-8" fmla="*/ 2711669 h 2711669"/>
              <a:gd name="connsiteX4-9" fmla="*/ 0 w 12192000"/>
              <a:gd name="connsiteY4-10" fmla="*/ 2711669 h 2711669"/>
              <a:gd name="connsiteX5" fmla="*/ 0 w 12192000"/>
              <a:gd name="connsiteY5" fmla="*/ 0 h 2711669"/>
              <a:gd name="connsiteX0-11" fmla="*/ 0 w 12192000"/>
              <a:gd name="connsiteY0-12" fmla="*/ 0 h 2711669"/>
              <a:gd name="connsiteX1-13" fmla="*/ 5927835 w 12192000"/>
              <a:gd name="connsiteY1-14" fmla="*/ 1166648 h 2711669"/>
              <a:gd name="connsiteX2-15" fmla="*/ 12192000 w 12192000"/>
              <a:gd name="connsiteY2-16" fmla="*/ 0 h 2711669"/>
              <a:gd name="connsiteX3-17" fmla="*/ 12192000 w 12192000"/>
              <a:gd name="connsiteY3-18" fmla="*/ 2711669 h 2711669"/>
              <a:gd name="connsiteX4-19" fmla="*/ 0 w 12192000"/>
              <a:gd name="connsiteY4-20" fmla="*/ 2711669 h 2711669"/>
              <a:gd name="connsiteX5-21" fmla="*/ 0 w 12192000"/>
              <a:gd name="connsiteY5-22" fmla="*/ 0 h 2711669"/>
              <a:gd name="connsiteX0-23" fmla="*/ 0 w 12192000"/>
              <a:gd name="connsiteY0-24" fmla="*/ 0 h 2711669"/>
              <a:gd name="connsiteX1-25" fmla="*/ 5927835 w 12192000"/>
              <a:gd name="connsiteY1-26" fmla="*/ 1277007 h 2711669"/>
              <a:gd name="connsiteX2-27" fmla="*/ 12192000 w 12192000"/>
              <a:gd name="connsiteY2-28" fmla="*/ 0 h 2711669"/>
              <a:gd name="connsiteX3-29" fmla="*/ 12192000 w 12192000"/>
              <a:gd name="connsiteY3-30" fmla="*/ 2711669 h 2711669"/>
              <a:gd name="connsiteX4-31" fmla="*/ 0 w 12192000"/>
              <a:gd name="connsiteY4-32" fmla="*/ 2711669 h 2711669"/>
              <a:gd name="connsiteX5-33" fmla="*/ 0 w 12192000"/>
              <a:gd name="connsiteY5-34" fmla="*/ 0 h 2711669"/>
              <a:gd name="connsiteX0-35" fmla="*/ 0 w 12192000"/>
              <a:gd name="connsiteY0-36" fmla="*/ 0 h 2711669"/>
              <a:gd name="connsiteX1-37" fmla="*/ 5959366 w 12192000"/>
              <a:gd name="connsiteY1-38" fmla="*/ 1277007 h 2711669"/>
              <a:gd name="connsiteX2-39" fmla="*/ 12192000 w 12192000"/>
              <a:gd name="connsiteY2-40" fmla="*/ 0 h 2711669"/>
              <a:gd name="connsiteX3-41" fmla="*/ 12192000 w 12192000"/>
              <a:gd name="connsiteY3-42" fmla="*/ 2711669 h 2711669"/>
              <a:gd name="connsiteX4-43" fmla="*/ 0 w 12192000"/>
              <a:gd name="connsiteY4-44" fmla="*/ 2711669 h 2711669"/>
              <a:gd name="connsiteX5-45" fmla="*/ 0 w 12192000"/>
              <a:gd name="connsiteY5-46" fmla="*/ 0 h 27116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2192000" h="2711669">
                <a:moveTo>
                  <a:pt x="0" y="0"/>
                </a:moveTo>
                <a:lnTo>
                  <a:pt x="5959366" y="1277007"/>
                </a:lnTo>
                <a:lnTo>
                  <a:pt x="12192000" y="0"/>
                </a:lnTo>
                <a:lnTo>
                  <a:pt x="12192000" y="2711669"/>
                </a:lnTo>
                <a:lnTo>
                  <a:pt x="0" y="2711669"/>
                </a:lnTo>
                <a:lnTo>
                  <a:pt x="0" y="0"/>
                </a:lnTo>
                <a:close/>
              </a:path>
            </a:pathLst>
          </a:custGeom>
          <a:solidFill>
            <a:srgbClr val="425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17/11/2025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4146550"/>
            <a:ext cx="12192000" cy="2711450"/>
          </a:xfrm>
          <a:custGeom>
            <a:avLst/>
            <a:gdLst>
              <a:gd name="connsiteX0" fmla="*/ 0 w 12192000"/>
              <a:gd name="connsiteY0" fmla="*/ 0 h 2711669"/>
              <a:gd name="connsiteX1" fmla="*/ 12192000 w 12192000"/>
              <a:gd name="connsiteY1" fmla="*/ 0 h 2711669"/>
              <a:gd name="connsiteX2" fmla="*/ 12192000 w 12192000"/>
              <a:gd name="connsiteY2" fmla="*/ 2711669 h 2711669"/>
              <a:gd name="connsiteX3" fmla="*/ 0 w 12192000"/>
              <a:gd name="connsiteY3" fmla="*/ 2711669 h 2711669"/>
              <a:gd name="connsiteX4" fmla="*/ 0 w 12192000"/>
              <a:gd name="connsiteY4" fmla="*/ 0 h 2711669"/>
              <a:gd name="connsiteX0-1" fmla="*/ 0 w 12192000"/>
              <a:gd name="connsiteY0-2" fmla="*/ 0 h 2711669"/>
              <a:gd name="connsiteX1-3" fmla="*/ 5912069 w 12192000"/>
              <a:gd name="connsiteY1-4" fmla="*/ 0 h 2711669"/>
              <a:gd name="connsiteX2-5" fmla="*/ 12192000 w 12192000"/>
              <a:gd name="connsiteY2-6" fmla="*/ 0 h 2711669"/>
              <a:gd name="connsiteX3-7" fmla="*/ 12192000 w 12192000"/>
              <a:gd name="connsiteY3-8" fmla="*/ 2711669 h 2711669"/>
              <a:gd name="connsiteX4-9" fmla="*/ 0 w 12192000"/>
              <a:gd name="connsiteY4-10" fmla="*/ 2711669 h 2711669"/>
              <a:gd name="connsiteX5" fmla="*/ 0 w 12192000"/>
              <a:gd name="connsiteY5" fmla="*/ 0 h 2711669"/>
              <a:gd name="connsiteX0-11" fmla="*/ 0 w 12192000"/>
              <a:gd name="connsiteY0-12" fmla="*/ 0 h 2711669"/>
              <a:gd name="connsiteX1-13" fmla="*/ 5927835 w 12192000"/>
              <a:gd name="connsiteY1-14" fmla="*/ 1166648 h 2711669"/>
              <a:gd name="connsiteX2-15" fmla="*/ 12192000 w 12192000"/>
              <a:gd name="connsiteY2-16" fmla="*/ 0 h 2711669"/>
              <a:gd name="connsiteX3-17" fmla="*/ 12192000 w 12192000"/>
              <a:gd name="connsiteY3-18" fmla="*/ 2711669 h 2711669"/>
              <a:gd name="connsiteX4-19" fmla="*/ 0 w 12192000"/>
              <a:gd name="connsiteY4-20" fmla="*/ 2711669 h 2711669"/>
              <a:gd name="connsiteX5-21" fmla="*/ 0 w 12192000"/>
              <a:gd name="connsiteY5-22" fmla="*/ 0 h 2711669"/>
              <a:gd name="connsiteX0-23" fmla="*/ 0 w 12192000"/>
              <a:gd name="connsiteY0-24" fmla="*/ 0 h 2711669"/>
              <a:gd name="connsiteX1-25" fmla="*/ 5927835 w 12192000"/>
              <a:gd name="connsiteY1-26" fmla="*/ 1277007 h 2711669"/>
              <a:gd name="connsiteX2-27" fmla="*/ 12192000 w 12192000"/>
              <a:gd name="connsiteY2-28" fmla="*/ 0 h 2711669"/>
              <a:gd name="connsiteX3-29" fmla="*/ 12192000 w 12192000"/>
              <a:gd name="connsiteY3-30" fmla="*/ 2711669 h 2711669"/>
              <a:gd name="connsiteX4-31" fmla="*/ 0 w 12192000"/>
              <a:gd name="connsiteY4-32" fmla="*/ 2711669 h 2711669"/>
              <a:gd name="connsiteX5-33" fmla="*/ 0 w 12192000"/>
              <a:gd name="connsiteY5-34" fmla="*/ 0 h 2711669"/>
              <a:gd name="connsiteX0-35" fmla="*/ 0 w 12192000"/>
              <a:gd name="connsiteY0-36" fmla="*/ 0 h 2711669"/>
              <a:gd name="connsiteX1-37" fmla="*/ 5959366 w 12192000"/>
              <a:gd name="connsiteY1-38" fmla="*/ 1277007 h 2711669"/>
              <a:gd name="connsiteX2-39" fmla="*/ 12192000 w 12192000"/>
              <a:gd name="connsiteY2-40" fmla="*/ 0 h 2711669"/>
              <a:gd name="connsiteX3-41" fmla="*/ 12192000 w 12192000"/>
              <a:gd name="connsiteY3-42" fmla="*/ 2711669 h 2711669"/>
              <a:gd name="connsiteX4-43" fmla="*/ 0 w 12192000"/>
              <a:gd name="connsiteY4-44" fmla="*/ 2711669 h 2711669"/>
              <a:gd name="connsiteX5-45" fmla="*/ 0 w 12192000"/>
              <a:gd name="connsiteY5-46" fmla="*/ 0 h 27116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2192000" h="2711669">
                <a:moveTo>
                  <a:pt x="0" y="0"/>
                </a:moveTo>
                <a:lnTo>
                  <a:pt x="5959366" y="1277007"/>
                </a:lnTo>
                <a:lnTo>
                  <a:pt x="12192000" y="0"/>
                </a:lnTo>
                <a:lnTo>
                  <a:pt x="12192000" y="2711669"/>
                </a:lnTo>
                <a:lnTo>
                  <a:pt x="0" y="2711669"/>
                </a:lnTo>
                <a:lnTo>
                  <a:pt x="0" y="0"/>
                </a:lnTo>
                <a:close/>
              </a:path>
            </a:pathLst>
          </a:custGeom>
          <a:solidFill>
            <a:srgbClr val="425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17/11/2025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2025/11/17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4146550"/>
            <a:ext cx="12192000" cy="2711450"/>
          </a:xfrm>
          <a:custGeom>
            <a:avLst/>
            <a:gdLst>
              <a:gd name="connsiteX0" fmla="*/ 0 w 12192000"/>
              <a:gd name="connsiteY0" fmla="*/ 0 h 2711669"/>
              <a:gd name="connsiteX1" fmla="*/ 12192000 w 12192000"/>
              <a:gd name="connsiteY1" fmla="*/ 0 h 2711669"/>
              <a:gd name="connsiteX2" fmla="*/ 12192000 w 12192000"/>
              <a:gd name="connsiteY2" fmla="*/ 2711669 h 2711669"/>
              <a:gd name="connsiteX3" fmla="*/ 0 w 12192000"/>
              <a:gd name="connsiteY3" fmla="*/ 2711669 h 2711669"/>
              <a:gd name="connsiteX4" fmla="*/ 0 w 12192000"/>
              <a:gd name="connsiteY4" fmla="*/ 0 h 2711669"/>
              <a:gd name="connsiteX0-1" fmla="*/ 0 w 12192000"/>
              <a:gd name="connsiteY0-2" fmla="*/ 0 h 2711669"/>
              <a:gd name="connsiteX1-3" fmla="*/ 5912069 w 12192000"/>
              <a:gd name="connsiteY1-4" fmla="*/ 0 h 2711669"/>
              <a:gd name="connsiteX2-5" fmla="*/ 12192000 w 12192000"/>
              <a:gd name="connsiteY2-6" fmla="*/ 0 h 2711669"/>
              <a:gd name="connsiteX3-7" fmla="*/ 12192000 w 12192000"/>
              <a:gd name="connsiteY3-8" fmla="*/ 2711669 h 2711669"/>
              <a:gd name="connsiteX4-9" fmla="*/ 0 w 12192000"/>
              <a:gd name="connsiteY4-10" fmla="*/ 2711669 h 2711669"/>
              <a:gd name="connsiteX5" fmla="*/ 0 w 12192000"/>
              <a:gd name="connsiteY5" fmla="*/ 0 h 2711669"/>
              <a:gd name="connsiteX0-11" fmla="*/ 0 w 12192000"/>
              <a:gd name="connsiteY0-12" fmla="*/ 0 h 2711669"/>
              <a:gd name="connsiteX1-13" fmla="*/ 5927835 w 12192000"/>
              <a:gd name="connsiteY1-14" fmla="*/ 1166648 h 2711669"/>
              <a:gd name="connsiteX2-15" fmla="*/ 12192000 w 12192000"/>
              <a:gd name="connsiteY2-16" fmla="*/ 0 h 2711669"/>
              <a:gd name="connsiteX3-17" fmla="*/ 12192000 w 12192000"/>
              <a:gd name="connsiteY3-18" fmla="*/ 2711669 h 2711669"/>
              <a:gd name="connsiteX4-19" fmla="*/ 0 w 12192000"/>
              <a:gd name="connsiteY4-20" fmla="*/ 2711669 h 2711669"/>
              <a:gd name="connsiteX5-21" fmla="*/ 0 w 12192000"/>
              <a:gd name="connsiteY5-22" fmla="*/ 0 h 2711669"/>
              <a:gd name="connsiteX0-23" fmla="*/ 0 w 12192000"/>
              <a:gd name="connsiteY0-24" fmla="*/ 0 h 2711669"/>
              <a:gd name="connsiteX1-25" fmla="*/ 5927835 w 12192000"/>
              <a:gd name="connsiteY1-26" fmla="*/ 1277007 h 2711669"/>
              <a:gd name="connsiteX2-27" fmla="*/ 12192000 w 12192000"/>
              <a:gd name="connsiteY2-28" fmla="*/ 0 h 2711669"/>
              <a:gd name="connsiteX3-29" fmla="*/ 12192000 w 12192000"/>
              <a:gd name="connsiteY3-30" fmla="*/ 2711669 h 2711669"/>
              <a:gd name="connsiteX4-31" fmla="*/ 0 w 12192000"/>
              <a:gd name="connsiteY4-32" fmla="*/ 2711669 h 2711669"/>
              <a:gd name="connsiteX5-33" fmla="*/ 0 w 12192000"/>
              <a:gd name="connsiteY5-34" fmla="*/ 0 h 2711669"/>
              <a:gd name="connsiteX0-35" fmla="*/ 0 w 12192000"/>
              <a:gd name="connsiteY0-36" fmla="*/ 0 h 2711669"/>
              <a:gd name="connsiteX1-37" fmla="*/ 5959366 w 12192000"/>
              <a:gd name="connsiteY1-38" fmla="*/ 1277007 h 2711669"/>
              <a:gd name="connsiteX2-39" fmla="*/ 12192000 w 12192000"/>
              <a:gd name="connsiteY2-40" fmla="*/ 0 h 2711669"/>
              <a:gd name="connsiteX3-41" fmla="*/ 12192000 w 12192000"/>
              <a:gd name="connsiteY3-42" fmla="*/ 2711669 h 2711669"/>
              <a:gd name="connsiteX4-43" fmla="*/ 0 w 12192000"/>
              <a:gd name="connsiteY4-44" fmla="*/ 2711669 h 2711669"/>
              <a:gd name="connsiteX5-45" fmla="*/ 0 w 12192000"/>
              <a:gd name="connsiteY5-46" fmla="*/ 0 h 27116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2192000" h="2711669">
                <a:moveTo>
                  <a:pt x="0" y="0"/>
                </a:moveTo>
                <a:lnTo>
                  <a:pt x="5959366" y="1277007"/>
                </a:lnTo>
                <a:lnTo>
                  <a:pt x="12192000" y="0"/>
                </a:lnTo>
                <a:lnTo>
                  <a:pt x="12192000" y="2711669"/>
                </a:lnTo>
                <a:lnTo>
                  <a:pt x="0" y="2711669"/>
                </a:lnTo>
                <a:lnTo>
                  <a:pt x="0" y="0"/>
                </a:lnTo>
                <a:close/>
              </a:path>
            </a:pathLst>
          </a:custGeom>
          <a:solidFill>
            <a:srgbClr val="425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099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tags" Target="../tags/tag78.xml"/><Relationship Id="rId18" Type="http://schemas.openxmlformats.org/officeDocument/2006/relationships/tags" Target="../tags/tag83.xml"/><Relationship Id="rId3" Type="http://schemas.openxmlformats.org/officeDocument/2006/relationships/tags" Target="../tags/tag68.xml"/><Relationship Id="rId21" Type="http://schemas.openxmlformats.org/officeDocument/2006/relationships/image" Target="../media/image2.png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17" Type="http://schemas.openxmlformats.org/officeDocument/2006/relationships/tags" Target="../tags/tag82.xml"/><Relationship Id="rId2" Type="http://schemas.openxmlformats.org/officeDocument/2006/relationships/tags" Target="../tags/tag67.xml"/><Relationship Id="rId16" Type="http://schemas.openxmlformats.org/officeDocument/2006/relationships/tags" Target="../tags/tag81.xml"/><Relationship Id="rId20" Type="http://schemas.openxmlformats.org/officeDocument/2006/relationships/notesSlide" Target="../notesSlides/notesSlide10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5" Type="http://schemas.openxmlformats.org/officeDocument/2006/relationships/tags" Target="../tags/tag80.xml"/><Relationship Id="rId10" Type="http://schemas.openxmlformats.org/officeDocument/2006/relationships/tags" Target="../tags/tag75.xml"/><Relationship Id="rId19" Type="http://schemas.openxmlformats.org/officeDocument/2006/relationships/slideLayout" Target="../slideLayouts/slideLayout64.xml"/><Relationship Id="rId4" Type="http://schemas.openxmlformats.org/officeDocument/2006/relationships/tags" Target="../tags/tag69.xml"/><Relationship Id="rId9" Type="http://schemas.openxmlformats.org/officeDocument/2006/relationships/tags" Target="../tags/tag74.xml"/><Relationship Id="rId14" Type="http://schemas.openxmlformats.org/officeDocument/2006/relationships/tags" Target="../tags/tag7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notesSlide" Target="../notesSlides/notesSlide1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slideLayout" Target="../slideLayouts/slideLayout43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5" Type="http://schemas.openxmlformats.org/officeDocument/2006/relationships/image" Target="../media/image2.png"/><Relationship Id="rId10" Type="http://schemas.openxmlformats.org/officeDocument/2006/relationships/tags" Target="../tags/tag93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97.xml"/><Relationship Id="rId7" Type="http://schemas.openxmlformats.org/officeDocument/2006/relationships/image" Target="../media/image13.jpeg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2.xml"/><Relationship Id="rId4" Type="http://schemas.openxmlformats.org/officeDocument/2006/relationships/tags" Target="../tags/tag9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99.xml"/><Relationship Id="rId5" Type="http://schemas.openxmlformats.org/officeDocument/2006/relationships/image" Target="../media/image15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0.xml"/><Relationship Id="rId1" Type="http://schemas.openxmlformats.org/officeDocument/2006/relationships/tags" Target="../tags/tag100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image" Target="../media/image2.png"/><Relationship Id="rId5" Type="http://schemas.openxmlformats.org/officeDocument/2006/relationships/image" Target="../media/image13.jpe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jpeg"/><Relationship Id="rId5" Type="http://schemas.openxmlformats.org/officeDocument/2006/relationships/tags" Target="../tags/tag5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image" Target="../media/image2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6.jpe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notesSlide" Target="../notesSlides/notesSlide3.xml"/><Relationship Id="rId5" Type="http://schemas.openxmlformats.org/officeDocument/2006/relationships/tags" Target="../tags/tag13.xml"/><Relationship Id="rId10" Type="http://schemas.openxmlformats.org/officeDocument/2006/relationships/slideLayout" Target="../slideLayouts/slideLayout43.xml"/><Relationship Id="rId4" Type="http://schemas.openxmlformats.org/officeDocument/2006/relationships/tags" Target="../tags/tag12.xml"/><Relationship Id="rId9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openxmlformats.org/officeDocument/2006/relationships/tags" Target="../tags/tag20.xml"/><Relationship Id="rId7" Type="http://schemas.openxmlformats.org/officeDocument/2006/relationships/slideLayout" Target="../slideLayouts/slideLayout43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10" Type="http://schemas.openxmlformats.org/officeDocument/2006/relationships/image" Target="../media/image2.png"/><Relationship Id="rId4" Type="http://schemas.openxmlformats.org/officeDocument/2006/relationships/tags" Target="../tags/tag21.xml"/><Relationship Id="rId9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18" Type="http://schemas.openxmlformats.org/officeDocument/2006/relationships/tags" Target="../tags/tag41.xml"/><Relationship Id="rId26" Type="http://schemas.openxmlformats.org/officeDocument/2006/relationships/tags" Target="../tags/tag49.xml"/><Relationship Id="rId3" Type="http://schemas.openxmlformats.org/officeDocument/2006/relationships/tags" Target="../tags/tag26.xml"/><Relationship Id="rId21" Type="http://schemas.openxmlformats.org/officeDocument/2006/relationships/tags" Target="../tags/tag44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17" Type="http://schemas.openxmlformats.org/officeDocument/2006/relationships/tags" Target="../tags/tag40.xml"/><Relationship Id="rId25" Type="http://schemas.openxmlformats.org/officeDocument/2006/relationships/tags" Target="../tags/tag48.xml"/><Relationship Id="rId2" Type="http://schemas.openxmlformats.org/officeDocument/2006/relationships/tags" Target="../tags/tag25.xml"/><Relationship Id="rId16" Type="http://schemas.openxmlformats.org/officeDocument/2006/relationships/tags" Target="../tags/tag39.xml"/><Relationship Id="rId20" Type="http://schemas.openxmlformats.org/officeDocument/2006/relationships/tags" Target="../tags/tag43.xml"/><Relationship Id="rId29" Type="http://schemas.openxmlformats.org/officeDocument/2006/relationships/image" Target="../media/image2.png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24" Type="http://schemas.openxmlformats.org/officeDocument/2006/relationships/tags" Target="../tags/tag47.xml"/><Relationship Id="rId5" Type="http://schemas.openxmlformats.org/officeDocument/2006/relationships/tags" Target="../tags/tag28.xml"/><Relationship Id="rId15" Type="http://schemas.openxmlformats.org/officeDocument/2006/relationships/tags" Target="../tags/tag38.xml"/><Relationship Id="rId23" Type="http://schemas.openxmlformats.org/officeDocument/2006/relationships/tags" Target="../tags/tag46.xml"/><Relationship Id="rId28" Type="http://schemas.openxmlformats.org/officeDocument/2006/relationships/notesSlide" Target="../notesSlides/notesSlide5.xml"/><Relationship Id="rId10" Type="http://schemas.openxmlformats.org/officeDocument/2006/relationships/tags" Target="../tags/tag33.xml"/><Relationship Id="rId19" Type="http://schemas.openxmlformats.org/officeDocument/2006/relationships/tags" Target="../tags/tag42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Relationship Id="rId22" Type="http://schemas.openxmlformats.org/officeDocument/2006/relationships/tags" Target="../tags/tag45.xml"/><Relationship Id="rId27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slideLayout" Target="../slideLayouts/slideLayout22.xml"/><Relationship Id="rId3" Type="http://schemas.openxmlformats.org/officeDocument/2006/relationships/tags" Target="../tags/tag52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2" Type="http://schemas.openxmlformats.org/officeDocument/2006/relationships/tags" Target="../tags/tag51.xml"/><Relationship Id="rId16" Type="http://schemas.openxmlformats.org/officeDocument/2006/relationships/image" Target="../media/image9.png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5" Type="http://schemas.openxmlformats.org/officeDocument/2006/relationships/tags" Target="../tags/tag54.xml"/><Relationship Id="rId15" Type="http://schemas.openxmlformats.org/officeDocument/2006/relationships/image" Target="../media/image2.png"/><Relationship Id="rId10" Type="http://schemas.openxmlformats.org/officeDocument/2006/relationships/tags" Target="../tags/tag59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64.xml"/><Relationship Id="rId7" Type="http://schemas.openxmlformats.org/officeDocument/2006/relationships/image" Target="../media/image2.png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2.xml"/><Relationship Id="rId4" Type="http://schemas.openxmlformats.org/officeDocument/2006/relationships/tags" Target="../tags/tag65.xml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24" descr="IMG_256"/>
          <p:cNvPicPr>
            <a:picLocks noChangeAspect="1"/>
          </p:cNvPicPr>
          <p:nvPr/>
        </p:nvPicPr>
        <p:blipFill>
          <a:blip r:embed="rId2"/>
          <a:srcRect t="13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矩形 16"/>
          <p:cNvSpPr/>
          <p:nvPr/>
        </p:nvSpPr>
        <p:spPr>
          <a:xfrm>
            <a:off x="1" y="0"/>
            <a:ext cx="8400256" cy="6858000"/>
          </a:xfrm>
          <a:prstGeom prst="rect">
            <a:avLst/>
          </a:prstGeom>
          <a:solidFill>
            <a:schemeClr val="tx2">
              <a:lumMod val="7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8" name="平行四边形 17"/>
          <p:cNvSpPr/>
          <p:nvPr/>
        </p:nvSpPr>
        <p:spPr>
          <a:xfrm>
            <a:off x="2999656" y="-3749"/>
            <a:ext cx="4302125" cy="6859588"/>
          </a:xfrm>
          <a:prstGeom prst="parallelogram">
            <a:avLst>
              <a:gd name="adj" fmla="val 78092"/>
            </a:avLst>
          </a:prstGeom>
          <a:solidFill>
            <a:schemeClr val="accent3">
              <a:lumMod val="9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7" name="平行四边形 6"/>
          <p:cNvSpPr/>
          <p:nvPr/>
        </p:nvSpPr>
        <p:spPr>
          <a:xfrm>
            <a:off x="3256161" y="-5910"/>
            <a:ext cx="11516394" cy="6858000"/>
          </a:xfrm>
          <a:prstGeom prst="parallelogram">
            <a:avLst>
              <a:gd name="adj" fmla="val 48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22533" name="图片 8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713" y="333375"/>
            <a:ext cx="1660525" cy="528638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9" name="直接连接符 18"/>
          <p:cNvCxnSpPr/>
          <p:nvPr/>
        </p:nvCxnSpPr>
        <p:spPr>
          <a:xfrm flipH="1">
            <a:off x="407988" y="0"/>
            <a:ext cx="11113" cy="68580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>
            <a:extLst>
              <a:ext uri="{FF2B5EF4-FFF2-40B4-BE49-F238E27FC236}">
                <a16:creationId xmlns:a16="http://schemas.microsoft.com/office/drawing/2014/main" id="{793C4EC2-4712-1FBD-D50E-380D7C5BFD09}"/>
              </a:ext>
            </a:extLst>
          </p:cNvPr>
          <p:cNvSpPr txBox="1">
            <a:spLocks/>
          </p:cNvSpPr>
          <p:nvPr/>
        </p:nvSpPr>
        <p:spPr>
          <a:xfrm>
            <a:off x="5652506" y="2210698"/>
            <a:ext cx="6521475" cy="1318096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auto">
              <a:spcAft>
                <a:spcPts val="0"/>
              </a:spcAft>
            </a:pPr>
            <a:r>
              <a:rPr lang="zh-CN" altLang="en-US" sz="4800" dirty="0">
                <a:solidFill>
                  <a:srgbClr val="BC8F69"/>
                </a:solidFill>
                <a:ea typeface="微软雅黑"/>
              </a:rPr>
              <a:t>青少年手机依赖问题与负面情绪的关系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13364735-C46E-4235-D051-41A94935FE86}"/>
              </a:ext>
            </a:extLst>
          </p:cNvPr>
          <p:cNvSpPr txBox="1">
            <a:spLocks/>
          </p:cNvSpPr>
          <p:nvPr/>
        </p:nvSpPr>
        <p:spPr>
          <a:xfrm>
            <a:off x="9834127" y="3724034"/>
            <a:ext cx="2439714" cy="51085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auto">
              <a:spcAft>
                <a:spcPts val="0"/>
              </a:spcAft>
            </a:pPr>
            <a:r>
              <a:rPr lang="zh-CN" altLang="en-US" sz="2400" dirty="0">
                <a:solidFill>
                  <a:srgbClr val="BC8F69"/>
                </a:solidFill>
                <a:ea typeface="微软雅黑"/>
              </a:rPr>
              <a:t>儿童少年卫生学</a:t>
            </a:r>
          </a:p>
        </p:txBody>
      </p:sp>
      <p:sp>
        <p:nvSpPr>
          <p:cNvPr id="10" name="文本占位符 34">
            <a:extLst>
              <a:ext uri="{FF2B5EF4-FFF2-40B4-BE49-F238E27FC236}">
                <a16:creationId xmlns:a16="http://schemas.microsoft.com/office/drawing/2014/main" id="{5408C9F2-F8C6-7A49-2F71-20B17C3C67E6}"/>
              </a:ext>
            </a:extLst>
          </p:cNvPr>
          <p:cNvSpPr txBox="1">
            <a:spLocks/>
          </p:cNvSpPr>
          <p:nvPr/>
        </p:nvSpPr>
        <p:spPr>
          <a:xfrm>
            <a:off x="4528338" y="4511155"/>
            <a:ext cx="7601042" cy="77956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000" kern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小组成员：</a:t>
            </a:r>
            <a:endParaRPr lang="en-US" altLang="zh-CN" sz="2000" kern="1400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000" kern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程九雯、黄灿妍、邓颖、吴晓荣、杨一懿、贺靖钦、黄星、唐钰鑫</a:t>
            </a:r>
            <a:endParaRPr kumimoji="0" lang="en-US" altLang="zh-CN" sz="2000" b="0" i="0" u="none" strike="noStrike" kern="1400" cap="none" spc="0" normalizeH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6F5A447-8E9E-36F7-D088-6EF2DD077FC4}"/>
              </a:ext>
            </a:extLst>
          </p:cNvPr>
          <p:cNvCxnSpPr/>
          <p:nvPr/>
        </p:nvCxnSpPr>
        <p:spPr>
          <a:xfrm>
            <a:off x="5471236" y="4365104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图片 19" descr="IMG_273"/>
          <p:cNvPicPr/>
          <p:nvPr/>
        </p:nvPicPr>
        <p:blipFill>
          <a:blip r:embed="rId3"/>
          <a:srcRect l="30141" r="30344"/>
          <a:stretch>
            <a:fillRect/>
          </a:stretch>
        </p:blipFill>
        <p:spPr>
          <a:xfrm>
            <a:off x="0" y="0"/>
            <a:ext cx="3914775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0963" name="文本框 21"/>
          <p:cNvSpPr txBox="1"/>
          <p:nvPr/>
        </p:nvSpPr>
        <p:spPr>
          <a:xfrm>
            <a:off x="6959600" y="3094038"/>
            <a:ext cx="3222625" cy="1742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一、不同维度得分分析</a:t>
            </a:r>
            <a:endParaRPr lang="en-US" altLang="zh-CN" sz="2200" dirty="0"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二、分析方法</a:t>
            </a:r>
          </a:p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三、评价方法</a:t>
            </a:r>
          </a:p>
        </p:txBody>
      </p:sp>
      <p:sp>
        <p:nvSpPr>
          <p:cNvPr id="40964" name="文本框 12"/>
          <p:cNvSpPr txBox="1"/>
          <p:nvPr/>
        </p:nvSpPr>
        <p:spPr>
          <a:xfrm>
            <a:off x="3790950" y="2809875"/>
            <a:ext cx="2582863" cy="13208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grpSp>
        <p:nvGrpSpPr>
          <p:cNvPr id="40965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40968" name="文本框 6"/>
          <p:cNvSpPr txBox="1"/>
          <p:nvPr/>
        </p:nvSpPr>
        <p:spPr>
          <a:xfrm>
            <a:off x="4037013" y="4005263"/>
            <a:ext cx="2090737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THREE</a:t>
            </a:r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分析与评价</a:t>
            </a:r>
          </a:p>
        </p:txBody>
      </p:sp>
      <p:sp>
        <p:nvSpPr>
          <p:cNvPr id="4" name="矩形 3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5445125" y="0"/>
            <a:ext cx="6746875" cy="6858000"/>
          </a:xfrm>
          <a:prstGeom prst="rect">
            <a:avLst/>
          </a:pr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pic>
        <p:nvPicPr>
          <p:cNvPr id="43012" name="图片 10" descr="logo"/>
          <p:cNvPicPr>
            <a:picLocks noChangeAspect="1"/>
          </p:cNvPicPr>
          <p:nvPr/>
        </p:nvPicPr>
        <p:blipFill>
          <a:blip r:embed="rId21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95" b="0" i="0" u="none" strike="noStrike" kern="1200" cap="none" spc="0" normalizeH="0" baseline="0" noProof="1">
              <a:ln>
                <a:noFill/>
              </a:ln>
              <a:solidFill>
                <a:srgbClr val="7EC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3014" name="Content Placeholder 2"/>
          <p:cNvSpPr txBox="1"/>
          <p:nvPr/>
        </p:nvSpPr>
        <p:spPr>
          <a:xfrm>
            <a:off x="695400" y="464247"/>
            <a:ext cx="3844925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不同维度得分分析</a:t>
            </a: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18" name="文本框 10"/>
          <p:cNvSpPr txBox="1"/>
          <p:nvPr>
            <p:custDataLst>
              <p:tags r:id="rId3"/>
            </p:custDataLst>
          </p:nvPr>
        </p:nvSpPr>
        <p:spPr>
          <a:xfrm>
            <a:off x="1791678" y="3826473"/>
            <a:ext cx="2107038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身心影响维度</a:t>
            </a:r>
          </a:p>
        </p:txBody>
      </p:sp>
      <p:sp>
        <p:nvSpPr>
          <p:cNvPr id="25" name="文本框 24"/>
          <p:cNvSpPr txBox="1"/>
          <p:nvPr>
            <p:custDataLst>
              <p:tags r:id="rId4"/>
            </p:custDataLst>
          </p:nvPr>
        </p:nvSpPr>
        <p:spPr>
          <a:xfrm>
            <a:off x="1410378" y="4285883"/>
            <a:ext cx="9864650" cy="70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维度关注手机使用对青少年身体和心理的影响。在“玩手机过多导致睡眠不足”题项中，选择“经常”和“总是”的青少年占比[X]%；“使用手机直接影响了学习或工作效率”题项中，选择“经常”和“总是”的青少年占比[X]%。</a:t>
            </a:r>
          </a:p>
        </p:txBody>
      </p:sp>
      <p:sp>
        <p:nvSpPr>
          <p:cNvPr id="26" name="等腰三角形 25"/>
          <p:cNvSpPr/>
          <p:nvPr>
            <p:custDataLst>
              <p:tags r:id="rId5"/>
            </p:custDataLst>
          </p:nvPr>
        </p:nvSpPr>
        <p:spPr>
          <a:xfrm rot="5400000">
            <a:off x="1654553" y="3948128"/>
            <a:ext cx="286476" cy="22891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3021" name="文本框 10"/>
          <p:cNvSpPr txBox="1"/>
          <p:nvPr>
            <p:custDataLst>
              <p:tags r:id="rId6"/>
            </p:custDataLst>
          </p:nvPr>
        </p:nvSpPr>
        <p:spPr>
          <a:xfrm>
            <a:off x="1076368" y="3826474"/>
            <a:ext cx="60696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03</a:t>
            </a:r>
          </a:p>
        </p:txBody>
      </p:sp>
      <p:sp>
        <p:nvSpPr>
          <p:cNvPr id="43023" name="文本框 10"/>
          <p:cNvSpPr txBox="1"/>
          <p:nvPr>
            <p:custDataLst>
              <p:tags r:id="rId7"/>
            </p:custDataLst>
          </p:nvPr>
        </p:nvSpPr>
        <p:spPr>
          <a:xfrm>
            <a:off x="1828620" y="2553088"/>
            <a:ext cx="1742254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渴求性维度</a:t>
            </a:r>
          </a:p>
        </p:txBody>
      </p:sp>
      <p:sp>
        <p:nvSpPr>
          <p:cNvPr id="33" name="文本框 32"/>
          <p:cNvSpPr txBox="1"/>
          <p:nvPr>
            <p:custDataLst>
              <p:tags r:id="rId8"/>
            </p:custDataLst>
          </p:nvPr>
        </p:nvSpPr>
        <p:spPr>
          <a:xfrm>
            <a:off x="1410378" y="3032895"/>
            <a:ext cx="9864650" cy="70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此维度反映了青少年对手机使用的强烈欲望。例如，在“总觉得使用手机的时间不够”题项中，选择“经常”和“总是”的青少年占比[X]%；“觉得需要花更多的时间在手机上才能得到满足”题项中，选择“经常”和“总是”的青少年占比[X]%。</a:t>
            </a:r>
          </a:p>
        </p:txBody>
      </p:sp>
      <p:sp>
        <p:nvSpPr>
          <p:cNvPr id="34" name="等腰三角形 33"/>
          <p:cNvSpPr/>
          <p:nvPr>
            <p:custDataLst>
              <p:tags r:id="rId9"/>
            </p:custDataLst>
          </p:nvPr>
        </p:nvSpPr>
        <p:spPr>
          <a:xfrm rot="5400000">
            <a:off x="1654553" y="2658164"/>
            <a:ext cx="286476" cy="22891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3026" name="文本框 10"/>
          <p:cNvSpPr txBox="1"/>
          <p:nvPr>
            <p:custDataLst>
              <p:tags r:id="rId10"/>
            </p:custDataLst>
          </p:nvPr>
        </p:nvSpPr>
        <p:spPr>
          <a:xfrm>
            <a:off x="1076368" y="2537164"/>
            <a:ext cx="606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02</a:t>
            </a:r>
          </a:p>
        </p:txBody>
      </p:sp>
      <p:sp>
        <p:nvSpPr>
          <p:cNvPr id="43028" name="文本框 10"/>
          <p:cNvSpPr txBox="1"/>
          <p:nvPr>
            <p:custDataLst>
              <p:tags r:id="rId11"/>
            </p:custDataLst>
          </p:nvPr>
        </p:nvSpPr>
        <p:spPr>
          <a:xfrm>
            <a:off x="1838051" y="1233714"/>
            <a:ext cx="206066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戒断症状维度</a:t>
            </a:r>
          </a:p>
        </p:txBody>
      </p:sp>
      <p:sp>
        <p:nvSpPr>
          <p:cNvPr id="41" name="文本框 40"/>
          <p:cNvSpPr txBox="1"/>
          <p:nvPr>
            <p:custDataLst>
              <p:tags r:id="rId12"/>
            </p:custDataLst>
          </p:nvPr>
        </p:nvSpPr>
        <p:spPr>
          <a:xfrm>
            <a:off x="1410378" y="1722054"/>
            <a:ext cx="9864650" cy="727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该维度主要考察青少年在企图减少或停止使用手机时出现的沮丧、烦躁等情绪反应。</a:t>
            </a:r>
            <a:r>
              <a:rPr lang="zh-CN" altLang="en-US" sz="1400" noProof="1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例如，</a:t>
            </a:r>
            <a:r>
              <a:rPr kumimoji="0" 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在“当企图减少或停止使用手机时，会觉得沮丧、心情低落”这一题项中，选择“经常”和“总是”的青少年占比[X]%。</a:t>
            </a:r>
          </a:p>
        </p:txBody>
      </p:sp>
      <p:sp>
        <p:nvSpPr>
          <p:cNvPr id="42" name="等腰三角形 41"/>
          <p:cNvSpPr/>
          <p:nvPr>
            <p:custDataLst>
              <p:tags r:id="rId13"/>
            </p:custDataLst>
          </p:nvPr>
        </p:nvSpPr>
        <p:spPr>
          <a:xfrm rot="5400000">
            <a:off x="1654553" y="1356047"/>
            <a:ext cx="286476" cy="22891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3031" name="文本框 10"/>
          <p:cNvSpPr txBox="1"/>
          <p:nvPr>
            <p:custDataLst>
              <p:tags r:id="rId14"/>
            </p:custDataLst>
          </p:nvPr>
        </p:nvSpPr>
        <p:spPr>
          <a:xfrm>
            <a:off x="1076368" y="1233739"/>
            <a:ext cx="606637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01</a:t>
            </a:r>
          </a:p>
        </p:txBody>
      </p:sp>
      <p:sp>
        <p:nvSpPr>
          <p:cNvPr id="2" name="文本框 10">
            <a:extLst>
              <a:ext uri="{FF2B5EF4-FFF2-40B4-BE49-F238E27FC236}">
                <a16:creationId xmlns:a16="http://schemas.microsoft.com/office/drawing/2014/main" id="{D3C4F463-FB83-9F10-8A79-FC28D095DCBC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1837954" y="5076095"/>
            <a:ext cx="2060762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负面情绪维度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A994C3-D270-E9C1-D40A-A3CDA93F7187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1410378" y="5535504"/>
            <a:ext cx="9864650" cy="70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该维度主要评估青少年在手机使用情境下所经历的紧张、过度兴奋和压力状态。例如，在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我无法容忍任何阻碍我继续工作的事情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题项中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选择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经常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总是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"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的青少年占比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[X]%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5819E050-B1F4-94B0-0626-DCE4E03A92A8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 rot="5400000">
            <a:off x="1654553" y="5197749"/>
            <a:ext cx="286476" cy="22891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6" name="文本框 10">
            <a:extLst>
              <a:ext uri="{FF2B5EF4-FFF2-40B4-BE49-F238E27FC236}">
                <a16:creationId xmlns:a16="http://schemas.microsoft.com/office/drawing/2014/main" id="{1A130BC8-752B-635B-7371-124CEE003249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1076368" y="5076095"/>
            <a:ext cx="60696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79722813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图片 11" descr="IMG_265"/>
          <p:cNvPicPr>
            <a:picLocks noChangeAspect="1"/>
          </p:cNvPicPr>
          <p:nvPr/>
        </p:nvPicPr>
        <p:blipFill>
          <a:blip r:embed="rId14"/>
          <a:srcRect t="27202" b="25536"/>
          <a:stretch>
            <a:fillRect/>
          </a:stretch>
        </p:blipFill>
        <p:spPr>
          <a:xfrm>
            <a:off x="0" y="0"/>
            <a:ext cx="12192000" cy="286384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0" y="0"/>
            <a:ext cx="12182475" cy="2863849"/>
          </a:xfrm>
          <a:prstGeom prst="rect">
            <a:avLst/>
          </a:prstGeom>
          <a:solidFill>
            <a:schemeClr val="bg2">
              <a:lumMod val="50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、</a:t>
            </a:r>
          </a:p>
        </p:txBody>
      </p:sp>
      <p:sp>
        <p:nvSpPr>
          <p:cNvPr id="3" name="椭圆 2"/>
          <p:cNvSpPr/>
          <p:nvPr>
            <p:custDataLst>
              <p:tags r:id="rId2"/>
            </p:custDataLst>
          </p:nvPr>
        </p:nvSpPr>
        <p:spPr>
          <a:xfrm>
            <a:off x="1594370" y="2060848"/>
            <a:ext cx="1033463" cy="1035050"/>
          </a:xfrm>
          <a:prstGeom prst="ellipse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" name="椭圆 3"/>
          <p:cNvSpPr/>
          <p:nvPr>
            <p:custDataLst>
              <p:tags r:id="rId3"/>
            </p:custDataLst>
          </p:nvPr>
        </p:nvSpPr>
        <p:spPr>
          <a:xfrm>
            <a:off x="5680595" y="2060848"/>
            <a:ext cx="1035050" cy="1035050"/>
          </a:xfrm>
          <a:prstGeom prst="ellipse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5" name="椭圆 4"/>
          <p:cNvSpPr/>
          <p:nvPr>
            <p:custDataLst>
              <p:tags r:id="rId4"/>
            </p:custDataLst>
          </p:nvPr>
        </p:nvSpPr>
        <p:spPr>
          <a:xfrm>
            <a:off x="9768408" y="2060848"/>
            <a:ext cx="1033463" cy="1035050"/>
          </a:xfrm>
          <a:prstGeom prst="ellipse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2591" name="Shape 2591"/>
          <p:cNvSpPr/>
          <p:nvPr/>
        </p:nvSpPr>
        <p:spPr>
          <a:xfrm>
            <a:off x="1840433" y="2313261"/>
            <a:ext cx="541338" cy="5286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chemeClr val="bg2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727594" y="4049667"/>
            <a:ext cx="2767013" cy="253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样本基本情况</a:t>
            </a:r>
            <a:endParaRPr kumimoji="0" lang="en-US" altLang="zh-CN" sz="1800" b="0" i="0" u="none" strike="noStrike" kern="1200" cap="none" spc="0" normalizeH="0" baseline="0" noProof="1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手机依赖程度总体分布</a:t>
            </a:r>
            <a:endParaRPr kumimoji="0" lang="en-US" altLang="zh-CN" sz="1800" b="0" i="0" u="none" strike="noStrike" kern="1200" cap="none" spc="0" normalizeH="0" baseline="0" noProof="1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各维度得分情况（戒断症状维度、渴求性维度、身心影响维度）</a:t>
            </a:r>
            <a:endParaRPr kumimoji="0" lang="en-US" altLang="zh-CN" sz="1800" b="0" i="0" u="none" strike="noStrike" kern="1200" cap="none" spc="0" normalizeH="0" baseline="0" noProof="1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noProof="1">
                <a:solidFill>
                  <a:srgbClr val="000000">
                    <a:lumMod val="75000"/>
                    <a:lumOff val="25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负面情绪状况</a:t>
            </a:r>
            <a:endParaRPr kumimoji="0" lang="en-US" sz="1800" b="0" i="0" u="none" strike="noStrike" kern="1200" cap="none" spc="0" normalizeH="0" baseline="0" noProof="1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37896" name="文本框 11"/>
          <p:cNvSpPr txBox="1"/>
          <p:nvPr>
            <p:custDataLst>
              <p:tags r:id="rId6"/>
            </p:custDataLst>
          </p:nvPr>
        </p:nvSpPr>
        <p:spPr>
          <a:xfrm>
            <a:off x="958973" y="3200732"/>
            <a:ext cx="2304256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描述性分析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任意多边形 34"/>
          <p:cNvSpPr/>
          <p:nvPr>
            <p:custDataLst>
              <p:tags r:id="rId7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95" b="0" i="0" u="none" strike="noStrike" kern="1200" cap="none" spc="0" normalizeH="0" baseline="0" noProof="1">
              <a:ln>
                <a:noFill/>
              </a:ln>
              <a:solidFill>
                <a:srgbClr val="7EC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ln>
            <a:solidFill>
              <a:srgbClr val="FDFA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8"/>
            </p:custDataLst>
          </p:nvPr>
        </p:nvSpPr>
        <p:spPr>
          <a:xfrm>
            <a:off x="4380426" y="4304108"/>
            <a:ext cx="3635388" cy="17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  <a:sym typeface="+mn-ea"/>
              </a:rPr>
              <a:t>手机依赖程度与每天使用手机时长</a:t>
            </a: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  <a:sym typeface="+mn-ea"/>
              </a:rPr>
              <a:t>手机依赖程度与主要使用手机目的手机依赖程度与性别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  <a:sym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  <a:sym typeface="+mn-ea"/>
              </a:rPr>
              <a:t>手机依赖状况与负面情绪状况</a:t>
            </a:r>
          </a:p>
        </p:txBody>
      </p:sp>
      <p:sp>
        <p:nvSpPr>
          <p:cNvPr id="37901" name="文本框 11"/>
          <p:cNvSpPr txBox="1"/>
          <p:nvPr>
            <p:custDataLst>
              <p:tags r:id="rId9"/>
            </p:custDataLst>
          </p:nvPr>
        </p:nvSpPr>
        <p:spPr>
          <a:xfrm>
            <a:off x="5165254" y="3177328"/>
            <a:ext cx="2353617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相关性分析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文本框 7"/>
          <p:cNvSpPr txBox="1"/>
          <p:nvPr>
            <p:custDataLst>
              <p:tags r:id="rId10"/>
            </p:custDataLst>
          </p:nvPr>
        </p:nvSpPr>
        <p:spPr>
          <a:xfrm>
            <a:off x="8510363" y="4304108"/>
            <a:ext cx="3543202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以青少年手机依赖程度（低依赖为参照组，中依赖和高依赖为两组）为因变量，选取在相关性分析中有显著相关的变量（每天使用手机时长、主要使用手机目的、年龄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、负面情绪水平</a:t>
            </a: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等）作为自变量，构建二分类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 Logistic </a:t>
            </a: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回归模型。</a:t>
            </a:r>
          </a:p>
        </p:txBody>
      </p:sp>
      <p:sp>
        <p:nvSpPr>
          <p:cNvPr id="37903" name="文本框 11"/>
          <p:cNvSpPr txBox="1"/>
          <p:nvPr>
            <p:custDataLst>
              <p:tags r:id="rId11"/>
            </p:custDataLst>
          </p:nvPr>
        </p:nvSpPr>
        <p:spPr>
          <a:xfrm>
            <a:off x="9194477" y="3095898"/>
            <a:ext cx="2174974" cy="107721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Logistic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回归分析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690" name="Shape 2690"/>
          <p:cNvSpPr/>
          <p:nvPr/>
        </p:nvSpPr>
        <p:spPr>
          <a:xfrm>
            <a:off x="10073208" y="2345011"/>
            <a:ext cx="417513" cy="466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chemeClr val="bg2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836" name="Shape 2836"/>
          <p:cNvSpPr/>
          <p:nvPr/>
        </p:nvSpPr>
        <p:spPr>
          <a:xfrm>
            <a:off x="5971108" y="2422798"/>
            <a:ext cx="455613" cy="309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bg2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pic>
        <p:nvPicPr>
          <p:cNvPr id="37906" name="图片 10" descr="logo"/>
          <p:cNvPicPr>
            <a:picLocks noChangeAspect="1"/>
          </p:cNvPicPr>
          <p:nvPr/>
        </p:nvPicPr>
        <p:blipFill>
          <a:blip r:embed="rId15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dist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分析方法</a:t>
            </a:r>
          </a:p>
        </p:txBody>
      </p:sp>
    </p:spTree>
    <p:extLst>
      <p:ext uri="{BB962C8B-B14F-4D97-AF65-F5344CB8AC3E}">
        <p14:creationId xmlns:p14="http://schemas.microsoft.com/office/powerpoint/2010/main" val="323871789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2450" y="1341438"/>
            <a:ext cx="10987088" cy="4821238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35" name="任意多边形 34"/>
          <p:cNvSpPr/>
          <p:nvPr>
            <p:custDataLst>
              <p:tags r:id="rId1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95" b="0" i="0" u="none" strike="noStrike" kern="1200" cap="none" spc="0" normalizeH="0" baseline="0" noProof="1">
              <a:ln>
                <a:noFill/>
              </a:ln>
              <a:solidFill>
                <a:srgbClr val="7EC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229" name="图片 27" descr="IMG_259"/>
          <p:cNvPicPr>
            <a:picLocks noChangeAspect="1"/>
          </p:cNvPicPr>
          <p:nvPr/>
        </p:nvPicPr>
        <p:blipFill>
          <a:blip r:embed="rId7"/>
          <a:srcRect l="10303" r="4466"/>
          <a:stretch>
            <a:fillRect/>
          </a:stretch>
        </p:blipFill>
        <p:spPr>
          <a:xfrm>
            <a:off x="7680325" y="2454275"/>
            <a:ext cx="3321050" cy="2593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911424" y="1628775"/>
            <a:ext cx="6408711" cy="1270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1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1. 信度评价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采用Cronbach's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 α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系数评价问卷内部一致性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。α &gt; 0.7</a:t>
            </a:r>
            <a:r>
              <a:rPr kumimoji="0" lang="en-US" sz="16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即为可信，本次测量结果为 [X]，表明问卷在本研究中信度良好</a:t>
            </a:r>
            <a:r>
              <a:rPr kumimoji="0" lang="en-US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</p:txBody>
      </p:sp>
      <p:sp>
        <p:nvSpPr>
          <p:cNvPr id="8" name="矩形 7"/>
          <p:cNvSpPr/>
          <p:nvPr/>
        </p:nvSpPr>
        <p:spPr>
          <a:xfrm>
            <a:off x="695325" y="1484313"/>
            <a:ext cx="10972800" cy="482123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pic>
        <p:nvPicPr>
          <p:cNvPr id="52237" name="图片 10" descr="logo"/>
          <p:cNvPicPr>
            <a:picLocks noChangeAspect="1"/>
          </p:cNvPicPr>
          <p:nvPr/>
        </p:nvPicPr>
        <p:blipFill>
          <a:blip r:embed="rId8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7715" y="444500"/>
            <a:ext cx="1849120" cy="492443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评价方法</a:t>
            </a: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911424" y="2831465"/>
            <a:ext cx="6552727" cy="203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1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 结构效度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采用验证性因子分析（CFA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）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检验结构与理论的符合度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。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关键指标如RMSEA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  <a:sym typeface="+mn-ea"/>
              </a:rPr>
              <a:t>（&lt;0.08）、CFI（&gt;0.9）等均达到标准，证明问卷结构效度理想。</a:t>
            </a:r>
            <a:r>
              <a:rPr kumimoji="0" lang="en-US" sz="1600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即为可信，本次测量结果为 [X]，表明问卷在本研究中信度良好</a:t>
            </a:r>
            <a:r>
              <a:rPr kumimoji="0" lang="en-US" b="0" i="0" u="none" strike="noStrike" kern="1200" cap="none" spc="0" normalizeH="0" baseline="0" noProof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905496" y="4839969"/>
            <a:ext cx="7672506" cy="1270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1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3. </a:t>
            </a:r>
            <a:r>
              <a:rPr kumimoji="0" lang="zh-CN" altLang="en-US" sz="2400" b="1" i="0" u="none" strike="noStrike" kern="1200" cap="none" spc="0" normalizeH="0" baseline="0" noProof="1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效度指标</a:t>
            </a:r>
            <a:endParaRPr kumimoji="0" lang="en-US" altLang="zh-CN" sz="2400" b="1" i="0" u="none" strike="noStrike" kern="1200" cap="none" spc="0" normalizeH="0" baseline="0" noProof="1">
              <a:ln>
                <a:noFill/>
              </a:ln>
              <a:solidFill>
                <a:srgbClr val="BC8F6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以每日手机使用时长为效标，计算其与问卷得分的相关系数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。</a:t>
            </a: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结果显示二者呈显著正相关（r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 = [X], p &lt; 0.01），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有效证明了问卷的效标效度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微软雅黑" panose="020B050302020402020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9784851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图片 3" descr="IMG_257"/>
          <p:cNvPicPr>
            <a:picLocks noChangeAspect="1"/>
          </p:cNvPicPr>
          <p:nvPr/>
        </p:nvPicPr>
        <p:blipFill>
          <a:blip r:embed="rId3"/>
          <a:srcRect r="51732"/>
          <a:stretch>
            <a:fillRect/>
          </a:stretch>
        </p:blipFill>
        <p:spPr>
          <a:xfrm>
            <a:off x="8283575" y="0"/>
            <a:ext cx="3908425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8283575" y="5159375"/>
            <a:ext cx="390842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8132" name="文本框 21"/>
          <p:cNvSpPr txBox="1"/>
          <p:nvPr/>
        </p:nvSpPr>
        <p:spPr>
          <a:xfrm>
            <a:off x="1997075" y="3171825"/>
            <a:ext cx="4170933" cy="2167516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一、预期结果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二、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研究工作计划与时间进度</a:t>
            </a:r>
          </a:p>
          <a:p>
            <a:pPr marL="0" marR="0" lvl="0" indent="0" algn="l" defTabSz="914400" rtl="0" eaLnBrk="1" fontAlgn="base" latinLnBrk="0" hangingPunct="1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三、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小组成员分工</a:t>
            </a:r>
          </a:p>
          <a:p>
            <a:pPr marL="0" marR="0" lvl="0" indent="0" algn="l" defTabSz="914400" rtl="0" eaLnBrk="1" fontAlgn="base" latinLnBrk="0" hangingPunct="1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8133" name="文本框 12"/>
          <p:cNvSpPr txBox="1"/>
          <p:nvPr/>
        </p:nvSpPr>
        <p:spPr>
          <a:xfrm>
            <a:off x="5491163" y="2809875"/>
            <a:ext cx="2582862" cy="13208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04</a:t>
            </a:r>
          </a:p>
        </p:txBody>
      </p:sp>
      <p:grpSp>
        <p:nvGrpSpPr>
          <p:cNvPr id="48134" name="组合 5"/>
          <p:cNvGrpSpPr/>
          <p:nvPr/>
        </p:nvGrpSpPr>
        <p:grpSpPr>
          <a:xfrm rot="10800000">
            <a:off x="1487488" y="1524000"/>
            <a:ext cx="7904162" cy="4184650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</p:grpSp>
      <p:sp>
        <p:nvSpPr>
          <p:cNvPr id="48137" name="文本框 6"/>
          <p:cNvSpPr txBox="1"/>
          <p:nvPr/>
        </p:nvSpPr>
        <p:spPr>
          <a:xfrm>
            <a:off x="5737225" y="4005263"/>
            <a:ext cx="2090738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rPr>
              <a:t>PART FOUR</a:t>
            </a:r>
          </a:p>
        </p:txBody>
      </p:sp>
      <p:sp>
        <p:nvSpPr>
          <p:cNvPr id="33795" name="文本框 13"/>
          <p:cNvSpPr txBox="1"/>
          <p:nvPr/>
        </p:nvSpPr>
        <p:spPr>
          <a:xfrm>
            <a:off x="2136775" y="1988820"/>
            <a:ext cx="21780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预期结果</a:t>
            </a:r>
          </a:p>
        </p:txBody>
      </p:sp>
      <p:sp>
        <p:nvSpPr>
          <p:cNvPr id="2" name="矩形 1"/>
          <p:cNvSpPr/>
          <p:nvPr/>
        </p:nvSpPr>
        <p:spPr>
          <a:xfrm>
            <a:off x="2207895" y="2781300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0620" y="5805170"/>
            <a:ext cx="537845" cy="53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1167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2" name="文本框 5"/>
          <p:cNvSpPr txBox="1"/>
          <p:nvPr/>
        </p:nvSpPr>
        <p:spPr>
          <a:xfrm rot="-1740000">
            <a:off x="1728788" y="2057400"/>
            <a:ext cx="1122362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百年沧桑</a:t>
            </a:r>
          </a:p>
        </p:txBody>
      </p:sp>
      <p:sp>
        <p:nvSpPr>
          <p:cNvPr id="50183" name="文本框 12"/>
          <p:cNvSpPr txBox="1"/>
          <p:nvPr/>
        </p:nvSpPr>
        <p:spPr>
          <a:xfrm rot="2160000">
            <a:off x="3387725" y="2249488"/>
            <a:ext cx="112077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弘毅自强</a:t>
            </a:r>
          </a:p>
        </p:txBody>
      </p:sp>
      <p:sp>
        <p:nvSpPr>
          <p:cNvPr id="50184" name="文本框 13"/>
          <p:cNvSpPr txBox="1"/>
          <p:nvPr/>
        </p:nvSpPr>
        <p:spPr>
          <a:xfrm rot="-5940000">
            <a:off x="981075" y="3611563"/>
            <a:ext cx="1122363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奔向海洋</a:t>
            </a:r>
          </a:p>
        </p:txBody>
      </p:sp>
      <p:sp>
        <p:nvSpPr>
          <p:cNvPr id="50185" name="文本框 18"/>
          <p:cNvSpPr txBox="1"/>
          <p:nvPr/>
        </p:nvSpPr>
        <p:spPr>
          <a:xfrm rot="360000">
            <a:off x="2254250" y="4754563"/>
            <a:ext cx="1122363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扬帆长江</a:t>
            </a:r>
          </a:p>
        </p:txBody>
      </p:sp>
      <p:sp>
        <p:nvSpPr>
          <p:cNvPr id="50188" name="Content Placeholder 2"/>
          <p:cNvSpPr txBox="1"/>
          <p:nvPr/>
        </p:nvSpPr>
        <p:spPr>
          <a:xfrm>
            <a:off x="9171305" y="589280"/>
            <a:ext cx="2099945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dist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预期结果</a:t>
            </a:r>
          </a:p>
        </p:txBody>
      </p:sp>
      <p:sp>
        <p:nvSpPr>
          <p:cNvPr id="70" name="任意多边形 69"/>
          <p:cNvSpPr/>
          <p:nvPr>
            <p:custDataLst>
              <p:tags r:id="rId1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95" b="0" i="0" u="none" strike="noStrike" kern="1200" cap="none" spc="0" normalizeH="0" baseline="0" noProof="1">
              <a:ln>
                <a:noFill/>
              </a:ln>
              <a:solidFill>
                <a:srgbClr val="7EC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192" name="图片 10" descr="logo"/>
          <p:cNvPicPr>
            <a:picLocks noChangeAspect="1"/>
          </p:cNvPicPr>
          <p:nvPr/>
        </p:nvPicPr>
        <p:blipFill>
          <a:blip r:embed="rId4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7996282-AE09-2B18-C1EB-38852216076F}"/>
              </a:ext>
            </a:extLst>
          </p:cNvPr>
          <p:cNvSpPr txBox="1"/>
          <p:nvPr/>
        </p:nvSpPr>
        <p:spPr>
          <a:xfrm>
            <a:off x="3791744" y="1541086"/>
            <a:ext cx="237103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01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手机依赖现状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BC8F6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D402CB-BC31-3C13-0D05-B1AB7A2DA7D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94" y="1936051"/>
            <a:ext cx="3550733" cy="301740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6DF0960-D9BA-8429-FF6F-590DC4897DBC}"/>
              </a:ext>
            </a:extLst>
          </p:cNvPr>
          <p:cNvSpPr txBox="1"/>
          <p:nvPr/>
        </p:nvSpPr>
        <p:spPr>
          <a:xfrm>
            <a:off x="5985099" y="1588404"/>
            <a:ext cx="60461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预计该大四学生群体的手机依赖检出率将处于较高水平，可能达到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30%-40%</a:t>
            </a: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。在依赖的三个维度中，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“</a:t>
            </a: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渴求性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”</a:t>
            </a: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与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“</a:t>
            </a: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身心影响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”</a:t>
            </a:r>
            <a:r>
              <a: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</a:rPr>
              <a:t>的得分可能尤为突出。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E4AF0CB-4D12-F06D-98DC-5C9EB54BDA04}"/>
              </a:ext>
            </a:extLst>
          </p:cNvPr>
          <p:cNvSpPr txBox="1"/>
          <p:nvPr/>
        </p:nvSpPr>
        <p:spPr>
          <a:xfrm>
            <a:off x="3747753" y="2766357"/>
            <a:ext cx="23710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02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手机依赖与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负面情绪</a:t>
            </a:r>
            <a:r>
              <a:rPr kumimoji="0" lang="zh-CN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的关系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BC8F6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8C8D0C6-9461-7801-910B-9D980FBF7948}"/>
              </a:ext>
            </a:extLst>
          </p:cNvPr>
          <p:cNvSpPr txBox="1"/>
          <p:nvPr/>
        </p:nvSpPr>
        <p:spPr>
          <a:xfrm>
            <a:off x="6096000" y="3228945"/>
            <a:ext cx="5935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预期得到手机依赖行为与负面情绪状况相关关系。</a:t>
            </a:r>
            <a:endParaRPr kumimoji="0" lang="zh-CN" altLang="zh-C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D8F8C57-F7D6-508E-452E-B219BB98D612}"/>
              </a:ext>
            </a:extLst>
          </p:cNvPr>
          <p:cNvSpPr txBox="1"/>
          <p:nvPr/>
        </p:nvSpPr>
        <p:spPr>
          <a:xfrm>
            <a:off x="3791743" y="4378793"/>
            <a:ext cx="237103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03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BC8F6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手机依赖的影响因素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BC8F6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0AE50DC-1DF0-803D-7702-B811885FB096}"/>
              </a:ext>
            </a:extLst>
          </p:cNvPr>
          <p:cNvSpPr txBox="1"/>
          <p:nvPr/>
        </p:nvSpPr>
        <p:spPr>
          <a:xfrm>
            <a:off x="5988054" y="4425101"/>
            <a:ext cx="60082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预计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“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以娱乐为主要使用动机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“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每日使用时长过长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是手机依赖的强预测因子。同时，预计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“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线下社交活跃度</a:t>
            </a:r>
            <a:r>
              <a:rPr kumimoji="0" lang="en-US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与手机依赖得分呈负相关，表明良好的现实社交可能是一个保护性因素。通过回归分析，预计这些变量能共同解释手机依赖方差变异的相当一部分。</a:t>
            </a:r>
          </a:p>
        </p:txBody>
      </p:sp>
    </p:spTree>
    <p:extLst>
      <p:ext uri="{BB962C8B-B14F-4D97-AF65-F5344CB8AC3E}">
        <p14:creationId xmlns:p14="http://schemas.microsoft.com/office/powerpoint/2010/main" val="194318392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9" name="Group 3"/>
          <p:cNvGrpSpPr/>
          <p:nvPr/>
        </p:nvGrpSpPr>
        <p:grpSpPr>
          <a:xfrm>
            <a:off x="5529580" y="1124268"/>
            <a:ext cx="1216025" cy="114300"/>
            <a:chOff x="1948342" y="5767817"/>
            <a:chExt cx="2434648" cy="227062"/>
          </a:xfrm>
          <a:solidFill>
            <a:schemeClr val="bg2">
              <a:lumMod val="75000"/>
            </a:schemeClr>
          </a:solidFill>
        </p:grpSpPr>
        <p:grpSp>
          <p:nvGrpSpPr>
            <p:cNvPr id="62470" name="Group 4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9" name="Oval 18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0" name="Oval 19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1" name="Oval 20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2" name="Oval 21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3" name="Oval 22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4" name="Oval 23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5" name="Oval 24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6" name="Oval 25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7" name="Oval 26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8" name="Oval 27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29" name="Oval 28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30" name="Oval 29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</p:grpSp>
        <p:grpSp>
          <p:nvGrpSpPr>
            <p:cNvPr id="62483" name="Group 5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7" name="Oval 6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9" name="Oval 8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4" name="Oval 13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5" name="Oval 14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6" name="Oval 15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7" name="Oval 16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18" name="Oval 17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" b="0" i="0" u="none" strike="noStrike" kern="1200" cap="none" spc="0" normalizeH="0" baseline="0" noProof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</p:grpSp>
      </p:grpSp>
      <p:sp>
        <p:nvSpPr>
          <p:cNvPr id="51205" name="Content Placeholder 2"/>
          <p:cNvSpPr txBox="1"/>
          <p:nvPr/>
        </p:nvSpPr>
        <p:spPr>
          <a:xfrm>
            <a:off x="3952112" y="513797"/>
            <a:ext cx="4093423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研究工作计划与时间进度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839416" y="1412776"/>
            <a:ext cx="3459822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第一周（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11.13-11.19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871498" y="2121239"/>
            <a:ext cx="3841126" cy="2862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本周核心任务是完成报告的撰写与提交。</a:t>
            </a:r>
            <a:endParaRPr kumimoji="0" lang="en-US" altLang="zh-CN" sz="200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20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日至</a:t>
            </a: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24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日，各成员根据分工，分别撰写研究报告的各个章节。</a:t>
            </a:r>
            <a:endParaRPr kumimoji="0" lang="en-US" altLang="zh-CN" sz="200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25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日至</a:t>
            </a: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26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日，进行报告的初稿整合、交叉审阅、修改润色和格式统一。</a:t>
            </a:r>
            <a:endParaRPr kumimoji="0" lang="en-US" altLang="zh-CN" sz="200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27</a:t>
            </a:r>
            <a:r>
              <a:rPr kumimoji="0" lang="zh-CN" altLang="zh-CN" sz="200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日，提交最终版报告。</a:t>
            </a:r>
            <a:endParaRPr kumimoji="0" lang="en-US" sz="2000" i="0" u="none" strike="noStrike" kern="0" cap="none" spc="0" normalizeH="0" noProof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51214" name="文本框 10"/>
          <p:cNvSpPr txBox="1"/>
          <p:nvPr>
            <p:custDataLst>
              <p:tags r:id="rId1"/>
            </p:custDataLst>
          </p:nvPr>
        </p:nvSpPr>
        <p:spPr>
          <a:xfrm>
            <a:off x="7680176" y="1412775"/>
            <a:ext cx="3397399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第二周（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11.20-11.27</a:t>
            </a:r>
            <a:r>
              <a:rPr kumimoji="0" lang="zh-CN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B57144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51215" name="图片 10" descr="logo"/>
          <p:cNvPicPr>
            <a:picLocks noChangeAspect="1"/>
          </p:cNvPicPr>
          <p:nvPr/>
        </p:nvPicPr>
        <p:blipFill>
          <a:blip r:embed="rId3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25B8A89-0D0E-454B-16AA-04A5ACEB65DA}"/>
              </a:ext>
            </a:extLst>
          </p:cNvPr>
          <p:cNvSpPr txBox="1"/>
          <p:nvPr/>
        </p:nvSpPr>
        <p:spPr>
          <a:xfrm>
            <a:off x="552061" y="1988840"/>
            <a:ext cx="364037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本周核心任务是完成数据收集与初步分析。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13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日至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14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日，完成文献回顾与综合调查问卷的最终定稿。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15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日至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17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日，集中进行问卷的发放与回收，确保高回复率。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月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18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日至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19</a:t>
            </a:r>
            <a:r>
              <a:rPr kumimoji="0" lang="zh-CN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日，完成数据清洗、录入，并开始进行描述性统计与相关分析。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7" descr="IMG_259">
            <a:extLst>
              <a:ext uri="{FF2B5EF4-FFF2-40B4-BE49-F238E27FC236}">
                <a16:creationId xmlns:a16="http://schemas.microsoft.com/office/drawing/2014/main" id="{4B59C5EA-F4B2-889D-461A-26EBD15C8A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03" r="4466"/>
          <a:stretch>
            <a:fillRect/>
          </a:stretch>
        </p:blipFill>
        <p:spPr>
          <a:xfrm>
            <a:off x="4360598" y="2336897"/>
            <a:ext cx="3321050" cy="2593975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95068407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2450" y="1341438"/>
            <a:ext cx="10987088" cy="4821238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35" name="任意多边形 34"/>
          <p:cNvSpPr/>
          <p:nvPr>
            <p:custDataLst>
              <p:tags r:id="rId1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229" name="图片 27" descr="IMG_259"/>
          <p:cNvPicPr>
            <a:picLocks noChangeAspect="1"/>
          </p:cNvPicPr>
          <p:nvPr/>
        </p:nvPicPr>
        <p:blipFill>
          <a:blip r:embed="rId5"/>
          <a:srcRect l="10303" r="4466"/>
          <a:stretch>
            <a:fillRect/>
          </a:stretch>
        </p:blipFill>
        <p:spPr>
          <a:xfrm>
            <a:off x="7680325" y="2454275"/>
            <a:ext cx="3321050" cy="2593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84065" y="1700808"/>
            <a:ext cx="6667673" cy="4192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选题确定与讨论、资料收集：</a:t>
            </a: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程九雯、黄灿妍、邓颖、吴晓荣、杨一懿、贺靖钦、黄星、唐钰鑫</a:t>
            </a: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问卷制作与发放：唐钰鑫、黄星、贺靖钦、吴晓荣、程九雯、黄灿妍</a:t>
            </a:r>
            <a:endParaRPr lang="en-US" altLang="zh-CN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问卷数据分析：程九雯、黄灿妍、邓颖、杨一懿</a:t>
            </a: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汇报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PPT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制作：程九雯、吴晓荣、贺靖钦、杨一懿</a:t>
            </a: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课堂汇报展示：黄灿妍</a:t>
            </a:r>
            <a:endParaRPr lang="en-US" altLang="zh-CN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整体进度协调安排：程九雯、黄灿妍</a:t>
            </a:r>
          </a:p>
        </p:txBody>
      </p:sp>
      <p:sp>
        <p:nvSpPr>
          <p:cNvPr id="8" name="矩形 7"/>
          <p:cNvSpPr/>
          <p:nvPr/>
        </p:nvSpPr>
        <p:spPr>
          <a:xfrm>
            <a:off x="695325" y="1484313"/>
            <a:ext cx="10972800" cy="482123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2237" name="图片 10" descr="logo"/>
          <p:cNvPicPr>
            <a:picLocks noChangeAspect="1"/>
          </p:cNvPicPr>
          <p:nvPr/>
        </p:nvPicPr>
        <p:blipFill>
          <a:blip r:embed="rId6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2231306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小组成员分工</a:t>
            </a: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8F591-60EA-9D52-B210-9C31B8853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1C69EB0-A2AB-2CC7-5CEC-5EEB7B4EA294}"/>
              </a:ext>
            </a:extLst>
          </p:cNvPr>
          <p:cNvSpPr/>
          <p:nvPr/>
        </p:nvSpPr>
        <p:spPr>
          <a:xfrm>
            <a:off x="552450" y="1052736"/>
            <a:ext cx="10987088" cy="5517926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35" name="任意多边形 34">
            <a:extLst>
              <a:ext uri="{FF2B5EF4-FFF2-40B4-BE49-F238E27FC236}">
                <a16:creationId xmlns:a16="http://schemas.microsoft.com/office/drawing/2014/main" id="{48AC7621-3421-5C9C-3724-769953F8FA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1D8CDF9-AB85-4AB6-E29E-6E0DA62EF5B5}"/>
              </a:ext>
            </a:extLst>
          </p:cNvPr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73A14F3-3909-7065-EE04-9C7B4A91026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95325" y="1195611"/>
            <a:ext cx="10987088" cy="5755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[1]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张霞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陈丽霞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杜世正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青少年手机依赖国内外研究进展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中国学校卫生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,2016,37(11):1756-1760.DOI:10.16835/j.cnki.1000-9817.2016.11.053.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[2]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钟琦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尹胜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蒋森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等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某高校临床医学“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5+3”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一体化学生手机依赖与心理健康关系的现况研究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蚌埠医学院学报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,2017,42(09):1234-1237.DOI:10.13898/j.cnki.issn.1000-2200.2017.09.025.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[3]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黄顺森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来枭雄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张彩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等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青少年手机压力与心理健康的关系：基于多元宇宙样分析和密集追踪方法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心理学报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,2024,56(06):745-759.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[4]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洪艳萍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肖小琴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大学生手机依赖状况及其与人格特质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中国健康心理学杂志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,2013,21(4):626.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[5]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汪海彬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陶炎坤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徐宏图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不同手机依赖程度大学生的抑制控制特点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中国心理卫生杂志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,2015,29(3):226.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[6]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王畅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王声勇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李文浩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等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广州地区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2213 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名大学生手机依赖综合征的现况调查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中华流行病杂志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,2013,34(10):949. 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[7]Boer Maartje;Stevens Gonneke W.J.M.;Finkenauer Catrin;van den Eijnden Regina J.J.M..The complex association between social media use intensity and adolescent wellbeing: A longitudinal investigation of five factors that may affect the association[J].Computers in Human Behavior,2022,128.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[8]Suk Bong Choi;;Myung Suh Lim.Effects of social and technology overload on psychological well-being in young South Korean adults: The mediatory role of social network service addiction[J].Computers in Human Behavior,2016,61.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[9] Cooke, Philip J.;Melchert, Timothy P.;Connor, Korey.Measuring Well-Being: A Review of Instruments[J].The Counseling psychologist,2016,44(5).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[10]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卞秀雯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大学生手机依赖对学业拖延的影响：负性情绪的中介作用及干预研究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[D].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上海师范大学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,2023.DOI:10.27312/d.cnki.gshsu.2023.001200.</a:t>
            </a:r>
          </a:p>
          <a:p>
            <a:pPr>
              <a:lnSpc>
                <a:spcPts val="1920"/>
              </a:lnSpc>
            </a:pP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[11]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龚栩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谢熹瑶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徐蕊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等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抑郁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-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焦虑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-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压力量表简体中文版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(DASS-21)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在中国大学生中的测试报告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[J].</a:t>
            </a: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中国临床心理学杂志</a:t>
            </a:r>
            <a:r>
              <a:rPr lang="en-US" altLang="zh-CN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,2010,18(04):443-446.DOI:10.16128/j.cnki.1005-3611.2010.04.020.</a:t>
            </a:r>
          </a:p>
          <a:p>
            <a:pPr>
              <a:lnSpc>
                <a:spcPts val="192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[12]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卞秀雯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大学生手机依赖对学业拖延的影响：负性情绪的中介作用及干预研究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[D].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上海师范大学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,2023.DOI:10.27312/d.cnki.gshsu.2023.001200.</a:t>
            </a:r>
          </a:p>
          <a:p>
            <a:pPr>
              <a:lnSpc>
                <a:spcPts val="1920"/>
              </a:lnSpc>
            </a:pPr>
            <a:endParaRPr lang="en-US" altLang="zh-CN" sz="1600" noProof="1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B9E28C-563A-86FF-1C0C-8DB0664E2B7F}"/>
              </a:ext>
            </a:extLst>
          </p:cNvPr>
          <p:cNvSpPr/>
          <p:nvPr/>
        </p:nvSpPr>
        <p:spPr>
          <a:xfrm>
            <a:off x="695325" y="1195611"/>
            <a:ext cx="10972800" cy="555240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2237" name="图片 10" descr="logo">
            <a:extLst>
              <a:ext uri="{FF2B5EF4-FFF2-40B4-BE49-F238E27FC236}">
                <a16:creationId xmlns:a16="http://schemas.microsoft.com/office/drawing/2014/main" id="{E22326B5-AD8A-6FA9-2BC6-B0B2F48EA3A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>
            <a:extLst>
              <a:ext uri="{FF2B5EF4-FFF2-40B4-BE49-F238E27FC236}">
                <a16:creationId xmlns:a16="http://schemas.microsoft.com/office/drawing/2014/main" id="{94B47256-1EE3-44C8-25EF-8CC185096E80}"/>
              </a:ext>
            </a:extLst>
          </p:cNvPr>
          <p:cNvSpPr txBox="1"/>
          <p:nvPr/>
        </p:nvSpPr>
        <p:spPr>
          <a:xfrm>
            <a:off x="768350" y="444500"/>
            <a:ext cx="2231306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参考文献</a:t>
            </a:r>
          </a:p>
        </p:txBody>
      </p:sp>
    </p:spTree>
    <p:extLst>
      <p:ext uri="{BB962C8B-B14F-4D97-AF65-F5344CB8AC3E}">
        <p14:creationId xmlns:p14="http://schemas.microsoft.com/office/powerpoint/2010/main" val="208468850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3" name="图片 24" descr="IMG_256"/>
          <p:cNvPicPr>
            <a:picLocks noChangeAspect="1"/>
          </p:cNvPicPr>
          <p:nvPr/>
        </p:nvPicPr>
        <p:blipFill>
          <a:blip r:embed="rId3"/>
          <a:srcRect t="13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矩形 16"/>
          <p:cNvSpPr/>
          <p:nvPr/>
        </p:nvSpPr>
        <p:spPr>
          <a:xfrm>
            <a:off x="0" y="0"/>
            <a:ext cx="9191625" cy="6858000"/>
          </a:xfrm>
          <a:prstGeom prst="rect">
            <a:avLst/>
          </a:prstGeom>
          <a:solidFill>
            <a:schemeClr val="tx2">
              <a:lumMod val="7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18" name="平行四边形 17"/>
          <p:cNvSpPr/>
          <p:nvPr/>
        </p:nvSpPr>
        <p:spPr>
          <a:xfrm>
            <a:off x="3165111" y="0"/>
            <a:ext cx="4302125" cy="6859588"/>
          </a:xfrm>
          <a:prstGeom prst="parallelogram">
            <a:avLst>
              <a:gd name="adj" fmla="val 78092"/>
            </a:avLst>
          </a:prstGeom>
          <a:solidFill>
            <a:schemeClr val="accent3">
              <a:lumMod val="9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3575720" y="0"/>
            <a:ext cx="11137900" cy="6858000"/>
          </a:xfrm>
          <a:prstGeom prst="parallelogram">
            <a:avLst>
              <a:gd name="adj" fmla="val 48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pic>
        <p:nvPicPr>
          <p:cNvPr id="54277" name="图片 8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2713" y="333375"/>
            <a:ext cx="1660525" cy="528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等腰三角形 11"/>
          <p:cNvSpPr/>
          <p:nvPr/>
        </p:nvSpPr>
        <p:spPr>
          <a:xfrm rot="16200000">
            <a:off x="5227638" y="1981200"/>
            <a:ext cx="1376363" cy="649288"/>
          </a:xfrm>
          <a:prstGeom prst="triangle">
            <a:avLst>
              <a:gd name="adj" fmla="val 50000"/>
            </a:avLst>
          </a:prstGeom>
          <a:solidFill>
            <a:srgbClr val="DA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238875" y="1616075"/>
            <a:ext cx="6129338" cy="13779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54281" name="文本框 13"/>
          <p:cNvSpPr txBox="1"/>
          <p:nvPr/>
        </p:nvSpPr>
        <p:spPr>
          <a:xfrm>
            <a:off x="6096001" y="1773238"/>
            <a:ext cx="5346700" cy="10156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宋体" panose="02010600030101010101" pitchFamily="2" charset="-122"/>
              </a:rPr>
              <a:t>敬请批评指正！</a:t>
            </a: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407988" y="0"/>
            <a:ext cx="11113" cy="68580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>
            <a:extLst>
              <a:ext uri="{FF2B5EF4-FFF2-40B4-BE49-F238E27FC236}">
                <a16:creationId xmlns:a16="http://schemas.microsoft.com/office/drawing/2014/main" id="{33BE8D2B-E141-CE6C-67FF-74988DAF0700}"/>
              </a:ext>
            </a:extLst>
          </p:cNvPr>
          <p:cNvSpPr txBox="1">
            <a:spLocks/>
          </p:cNvSpPr>
          <p:nvPr/>
        </p:nvSpPr>
        <p:spPr>
          <a:xfrm>
            <a:off x="9269048" y="3661701"/>
            <a:ext cx="2439714" cy="51085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auto">
              <a:spcAft>
                <a:spcPts val="0"/>
              </a:spcAft>
            </a:pPr>
            <a:r>
              <a:rPr lang="zh-CN" altLang="en-US" sz="2400" dirty="0">
                <a:solidFill>
                  <a:srgbClr val="BC8F69"/>
                </a:solidFill>
                <a:ea typeface="微软雅黑"/>
              </a:rPr>
              <a:t>儿童少年卫生学</a:t>
            </a:r>
          </a:p>
        </p:txBody>
      </p:sp>
      <p:sp>
        <p:nvSpPr>
          <p:cNvPr id="6" name="文本占位符 34">
            <a:extLst>
              <a:ext uri="{FF2B5EF4-FFF2-40B4-BE49-F238E27FC236}">
                <a16:creationId xmlns:a16="http://schemas.microsoft.com/office/drawing/2014/main" id="{4A11742F-139B-BEAC-24C0-DFFD883DE0B0}"/>
              </a:ext>
            </a:extLst>
          </p:cNvPr>
          <p:cNvSpPr txBox="1">
            <a:spLocks/>
          </p:cNvSpPr>
          <p:nvPr/>
        </p:nvSpPr>
        <p:spPr>
          <a:xfrm>
            <a:off x="4655840" y="4593930"/>
            <a:ext cx="7601042" cy="77956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000" kern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小组成员：</a:t>
            </a:r>
            <a:endParaRPr lang="en-US" altLang="zh-CN" sz="2000" kern="1400" dirty="0"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000" kern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程九雯、黄灿妍、邓颖、吴晓荣、杨一懿、贺靖钦、黄星、唐钰鑫</a:t>
            </a:r>
            <a:endParaRPr kumimoji="0" lang="en-US" altLang="zh-CN" sz="2000" b="0" i="0" u="none" strike="noStrike" kern="1400" cap="none" spc="0" normalizeH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0B1CDF4-C49D-361E-3928-D403FA81275D}"/>
              </a:ext>
            </a:extLst>
          </p:cNvPr>
          <p:cNvCxnSpPr/>
          <p:nvPr/>
        </p:nvCxnSpPr>
        <p:spPr>
          <a:xfrm>
            <a:off x="5671417" y="4293096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48356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图片 26" descr="IMG_258"/>
          <p:cNvPicPr>
            <a:picLocks noChangeAspect="1"/>
          </p:cNvPicPr>
          <p:nvPr/>
        </p:nvPicPr>
        <p:blipFill>
          <a:blip r:embed="rId11"/>
          <a:srcRect t="7585" b="56231"/>
          <a:stretch>
            <a:fillRect/>
          </a:stretch>
        </p:blipFill>
        <p:spPr>
          <a:xfrm>
            <a:off x="635" y="0"/>
            <a:ext cx="12192000" cy="247777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3556" name="组合 7"/>
          <p:cNvGrpSpPr/>
          <p:nvPr/>
        </p:nvGrpSpPr>
        <p:grpSpPr>
          <a:xfrm>
            <a:off x="1507128" y="2703703"/>
            <a:ext cx="4325725" cy="645160"/>
            <a:chOff x="2343" y="4833"/>
            <a:chExt cx="5157" cy="1016"/>
          </a:xfrm>
        </p:grpSpPr>
        <p:sp>
          <p:nvSpPr>
            <p:cNvPr id="23558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2683" y="4833"/>
              <a:ext cx="1225" cy="101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BC8F69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01</a:t>
              </a:r>
            </a:p>
          </p:txBody>
        </p:sp>
        <p:sp>
          <p:nvSpPr>
            <p:cNvPr id="23559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3908" y="4881"/>
              <a:ext cx="3592" cy="9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B57144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背景与目的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2243" y="5200"/>
              <a:ext cx="480" cy="280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23561" name="组合 8"/>
          <p:cNvGrpSpPr/>
          <p:nvPr/>
        </p:nvGrpSpPr>
        <p:grpSpPr>
          <a:xfrm>
            <a:off x="6600056" y="2638425"/>
            <a:ext cx="3995557" cy="645160"/>
            <a:chOff x="2343" y="4833"/>
            <a:chExt cx="5157" cy="1016"/>
          </a:xfrm>
        </p:grpSpPr>
        <p:sp>
          <p:nvSpPr>
            <p:cNvPr id="23563" name="文本框 10"/>
            <p:cNvSpPr txBox="1"/>
            <p:nvPr>
              <p:custDataLst>
                <p:tags r:id="rId5"/>
              </p:custDataLst>
            </p:nvPr>
          </p:nvSpPr>
          <p:spPr>
            <a:xfrm>
              <a:off x="2683" y="4833"/>
              <a:ext cx="1225" cy="101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BC8F69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02</a:t>
              </a:r>
            </a:p>
          </p:txBody>
        </p:sp>
        <p:sp>
          <p:nvSpPr>
            <p:cNvPr id="23564" name="文本框 10"/>
            <p:cNvSpPr txBox="1"/>
            <p:nvPr>
              <p:custDataLst>
                <p:tags r:id="rId6"/>
              </p:custDataLst>
            </p:nvPr>
          </p:nvSpPr>
          <p:spPr>
            <a:xfrm>
              <a:off x="3908" y="4881"/>
              <a:ext cx="3592" cy="91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B57144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研究设计</a:t>
              </a:r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2243" y="5200"/>
              <a:ext cx="480" cy="280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23566" name="组合 27"/>
          <p:cNvGrpSpPr/>
          <p:nvPr/>
        </p:nvGrpSpPr>
        <p:grpSpPr>
          <a:xfrm>
            <a:off x="1507128" y="4438650"/>
            <a:ext cx="4661241" cy="645160"/>
            <a:chOff x="2343" y="4833"/>
            <a:chExt cx="4884" cy="1016"/>
          </a:xfrm>
        </p:grpSpPr>
        <p:sp>
          <p:nvSpPr>
            <p:cNvPr id="23568" name="文本框 10"/>
            <p:cNvSpPr txBox="1"/>
            <p:nvPr>
              <p:custDataLst>
                <p:tags r:id="rId3"/>
              </p:custDataLst>
            </p:nvPr>
          </p:nvSpPr>
          <p:spPr>
            <a:xfrm>
              <a:off x="2683" y="4833"/>
              <a:ext cx="1225" cy="101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BC8F69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03</a:t>
              </a:r>
            </a:p>
          </p:txBody>
        </p:sp>
        <p:sp>
          <p:nvSpPr>
            <p:cNvPr id="23569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3439" y="4886"/>
              <a:ext cx="3788" cy="9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B57144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分析与评价</a:t>
              </a:r>
            </a:p>
          </p:txBody>
        </p:sp>
        <p:sp>
          <p:nvSpPr>
            <p:cNvPr id="32" name="等腰三角形 31"/>
            <p:cNvSpPr/>
            <p:nvPr/>
          </p:nvSpPr>
          <p:spPr>
            <a:xfrm rot="5400000">
              <a:off x="2243" y="5200"/>
              <a:ext cx="480" cy="280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23571" name="组合 32"/>
          <p:cNvGrpSpPr/>
          <p:nvPr/>
        </p:nvGrpSpPr>
        <p:grpSpPr>
          <a:xfrm>
            <a:off x="6606346" y="4421949"/>
            <a:ext cx="4206698" cy="645160"/>
            <a:chOff x="2343" y="4833"/>
            <a:chExt cx="6626" cy="1016"/>
          </a:xfrm>
        </p:grpSpPr>
        <p:sp>
          <p:nvSpPr>
            <p:cNvPr id="23573" name="文本框 37"/>
            <p:cNvSpPr txBox="1"/>
            <p:nvPr>
              <p:custDataLst>
                <p:tags r:id="rId1"/>
              </p:custDataLst>
            </p:nvPr>
          </p:nvSpPr>
          <p:spPr>
            <a:xfrm>
              <a:off x="2683" y="4833"/>
              <a:ext cx="1225" cy="101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BC8F69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04</a:t>
              </a:r>
            </a:p>
          </p:txBody>
        </p:sp>
        <p:sp>
          <p:nvSpPr>
            <p:cNvPr id="23574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3908" y="4881"/>
              <a:ext cx="5061" cy="9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B57144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预期结果</a:t>
              </a:r>
            </a:p>
          </p:txBody>
        </p:sp>
        <p:sp>
          <p:nvSpPr>
            <p:cNvPr id="40" name="等腰三角形 39"/>
            <p:cNvSpPr/>
            <p:nvPr/>
          </p:nvSpPr>
          <p:spPr>
            <a:xfrm rot="5400000">
              <a:off x="2243" y="5200"/>
              <a:ext cx="480" cy="280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0" y="26670"/>
            <a:ext cx="12192635" cy="2537460"/>
          </a:xfrm>
          <a:prstGeom prst="rect">
            <a:avLst/>
          </a:prstGeom>
          <a:gradFill rotWithShape="0">
            <a:gsLst>
              <a:gs pos="93000">
                <a:schemeClr val="bg1"/>
              </a:gs>
              <a:gs pos="12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23555" name="文本框 4"/>
          <p:cNvSpPr txBox="1"/>
          <p:nvPr/>
        </p:nvSpPr>
        <p:spPr>
          <a:xfrm>
            <a:off x="4125913" y="1268730"/>
            <a:ext cx="3916362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 panose="02020904090505020303" charset="0"/>
                <a:ea typeface="宋体" panose="02010600030101010101" pitchFamily="2" charset="-122"/>
                <a:cs typeface="+mn-cs"/>
              </a:rPr>
              <a:t>Content</a:t>
            </a:r>
          </a:p>
        </p:txBody>
      </p:sp>
      <p:sp>
        <p:nvSpPr>
          <p:cNvPr id="23576" name="文本框 40"/>
          <p:cNvSpPr txBox="1"/>
          <p:nvPr/>
        </p:nvSpPr>
        <p:spPr>
          <a:xfrm>
            <a:off x="5119688" y="405130"/>
            <a:ext cx="1952625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295594850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1" descr="IMG_265"/>
          <p:cNvPicPr>
            <a:picLocks noChangeAspect="1"/>
          </p:cNvPicPr>
          <p:nvPr/>
        </p:nvPicPr>
        <p:blipFill>
          <a:blip r:embed="rId3"/>
          <a:srcRect l="16136" t="17960" r="56401" b="7753"/>
          <a:stretch>
            <a:fillRect/>
          </a:stretch>
        </p:blipFill>
        <p:spPr>
          <a:xfrm>
            <a:off x="635" y="-26670"/>
            <a:ext cx="3912870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背景与目的</a:t>
            </a:r>
          </a:p>
        </p:txBody>
      </p:sp>
      <p:sp>
        <p:nvSpPr>
          <p:cNvPr id="25604" name="文本框 21"/>
          <p:cNvSpPr txBox="1"/>
          <p:nvPr/>
        </p:nvSpPr>
        <p:spPr>
          <a:xfrm>
            <a:off x="6863491" y="3206177"/>
            <a:ext cx="3574702" cy="1742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一、背景</a:t>
            </a:r>
            <a:endParaRPr lang="en-US" altLang="zh-CN" sz="2200" dirty="0"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二、国内外研究现状</a:t>
            </a:r>
            <a:endParaRPr lang="en-US" altLang="zh-CN" sz="2200" dirty="0"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  <a:p>
            <a:pPr>
              <a:lnSpc>
                <a:spcPct val="170000"/>
              </a:lnSpc>
            </a:pPr>
            <a:r>
              <a:rPr lang="zh-CN" altLang="zh-CN" sz="2200" dirty="0">
                <a:latin typeface="华文中宋" panose="02010600040101010101" pitchFamily="2" charset="-122"/>
                <a:ea typeface="华文中宋" panose="02010600040101010101" pitchFamily="2" charset="-122"/>
              </a:rPr>
              <a:t>三、本实验目的</a:t>
            </a:r>
          </a:p>
        </p:txBody>
      </p:sp>
      <p:sp>
        <p:nvSpPr>
          <p:cNvPr id="25605" name="文本框 12"/>
          <p:cNvSpPr txBox="1"/>
          <p:nvPr/>
        </p:nvSpPr>
        <p:spPr>
          <a:xfrm>
            <a:off x="3790950" y="2809875"/>
            <a:ext cx="2582863" cy="13208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grpSp>
        <p:nvGrpSpPr>
          <p:cNvPr id="25606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5609" name="文本框 6"/>
          <p:cNvSpPr txBox="1"/>
          <p:nvPr/>
        </p:nvSpPr>
        <p:spPr>
          <a:xfrm>
            <a:off x="4037013" y="4005263"/>
            <a:ext cx="2090737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ONE</a:t>
            </a:r>
          </a:p>
        </p:txBody>
      </p:sp>
      <p:sp>
        <p:nvSpPr>
          <p:cNvPr id="12" name="矩形 11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12"/>
          <a:srcRect l="5270" t="-23" r="60516" b="23"/>
          <a:stretch>
            <a:fillRect/>
          </a:stretch>
        </p:blipFill>
        <p:spPr>
          <a:xfrm>
            <a:off x="115210" y="0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119337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-122598" y="-26352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4418874" y="2927236"/>
            <a:ext cx="7378825" cy="101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在我国，大学生群体因学业压力、社交需求及娱乐方式多样化，更容易形成手机依赖，且依赖程度与心理健康问题（如抑郁、焦虑、孤独感、学业倦怠）密切相关。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9701" name="文本框 10"/>
          <p:cNvSpPr txBox="1"/>
          <p:nvPr>
            <p:custDataLst>
              <p:tags r:id="rId3"/>
            </p:custDataLst>
          </p:nvPr>
        </p:nvSpPr>
        <p:spPr>
          <a:xfrm>
            <a:off x="3482250" y="3112012"/>
            <a:ext cx="777875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13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4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3851149" y="1140626"/>
            <a:ext cx="7953963" cy="132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随着智能手机在青少年群体中的普及，手机依赖（亦称手机成瘾）已成为影响青少年心理健康的重要行为问题。手机依赖指个体因过度使用手机而出现控制力下降、戒断症状、情绪焦虑、社会功能受损等一系列身心反应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160838" y="2669865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4418873" y="4035429"/>
            <a:ext cx="7537575" cy="132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从行为成瘾理论、认知</a:t>
            </a:r>
            <a:r>
              <a:rPr lang="en-US" altLang="zh-C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‑</a:t>
            </a:r>
            <a:r>
              <a:rPr lang="zh-CN" alt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情绪调节模型等视角看，手机依赖不仅拓展了“非物质成瘾”的研究范畴，还揭示了数字时代青少年心理适应机制的变化。通过探讨手机依赖与心理健康的内在机制（如压力</a:t>
            </a:r>
            <a:r>
              <a:rPr lang="en-US" altLang="zh-C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‑</a:t>
            </a:r>
            <a:r>
              <a:rPr lang="zh-CN" alt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反刍</a:t>
            </a:r>
            <a:r>
              <a:rPr lang="en-US" altLang="zh-C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‑</a:t>
            </a:r>
            <a:r>
              <a:rPr lang="zh-CN" alt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情绪路径），可为成瘾行为理论提供新的实证支持。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9709" name="文本框 10"/>
          <p:cNvSpPr txBox="1"/>
          <p:nvPr>
            <p:custDataLst>
              <p:tags r:id="rId7"/>
            </p:custDataLst>
          </p:nvPr>
        </p:nvSpPr>
        <p:spPr>
          <a:xfrm>
            <a:off x="3482250" y="4191512"/>
            <a:ext cx="777875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sp>
        <p:nvSpPr>
          <p:cNvPr id="47" name="文本框 46"/>
          <p:cNvSpPr txBox="1"/>
          <p:nvPr>
            <p:custDataLst>
              <p:tags r:id="rId8"/>
            </p:custDataLst>
          </p:nvPr>
        </p:nvSpPr>
        <p:spPr>
          <a:xfrm>
            <a:off x="4426288" y="5648019"/>
            <a:ext cx="7378824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通过提升学生的自我调节能力与健康使用手机的意识，可降低手机依赖对学业、社交及心理状态的负面影响。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9711" name="文本框 10"/>
          <p:cNvSpPr txBox="1"/>
          <p:nvPr>
            <p:custDataLst>
              <p:tags r:id="rId9"/>
            </p:custDataLst>
          </p:nvPr>
        </p:nvSpPr>
        <p:spPr>
          <a:xfrm>
            <a:off x="3482248" y="5712655"/>
            <a:ext cx="777875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sp>
        <p:nvSpPr>
          <p:cNvPr id="49" name="椭圆 48"/>
          <p:cNvSpPr/>
          <p:nvPr/>
        </p:nvSpPr>
        <p:spPr>
          <a:xfrm>
            <a:off x="4016376" y="2598428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9408795" y="584200"/>
            <a:ext cx="1849120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研究背景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图片 2" descr="IMG_256"/>
          <p:cNvPicPr>
            <a:picLocks noChangeAspect="1"/>
          </p:cNvPicPr>
          <p:nvPr/>
        </p:nvPicPr>
        <p:blipFill>
          <a:blip r:embed="rId9"/>
          <a:srcRect l="1724" r="53947"/>
          <a:stretch>
            <a:fillRect/>
          </a:stretch>
        </p:blipFill>
        <p:spPr>
          <a:xfrm>
            <a:off x="7302500" y="0"/>
            <a:ext cx="48895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555625"/>
            <a:ext cx="7302500" cy="105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9" name="等腰三角形 8"/>
          <p:cNvSpPr/>
          <p:nvPr>
            <p:custDataLst>
              <p:tags r:id="rId2"/>
            </p:custDataLst>
          </p:nvPr>
        </p:nvSpPr>
        <p:spPr>
          <a:xfrm flipV="1">
            <a:off x="6706820" y="1475913"/>
            <a:ext cx="515938" cy="37941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46084" name="文本框 10"/>
          <p:cNvSpPr txBox="1"/>
          <p:nvPr>
            <p:custDataLst>
              <p:tags r:id="rId3"/>
            </p:custDataLst>
          </p:nvPr>
        </p:nvSpPr>
        <p:spPr>
          <a:xfrm>
            <a:off x="4119316" y="1703684"/>
            <a:ext cx="2016571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BC8F69"/>
                </a:solidFill>
                <a:latin typeface="微软雅黑" panose="020B0503020204020204" charset="-122"/>
                <a:ea typeface="微软雅黑" panose="020B0503020204020204" charset="-122"/>
              </a:rPr>
              <a:t>国内研究现状</a:t>
            </a:r>
          </a:p>
        </p:txBody>
      </p: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3784354" y="2344360"/>
            <a:ext cx="3031726" cy="4093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学者多从医学、心理学、社会学角度界定手机依赖，强调其导致生理、心理与社会功能受损的特征。大量调查表明，大学生手机依赖率在</a:t>
            </a:r>
            <a:r>
              <a:rPr lang="en-US" altLang="zh-CN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15%–34%</a:t>
            </a:r>
            <a:r>
              <a:rPr lang="zh-CN" altLang="en-US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之间，且与孤独感、学业倦怠、生活事件等因素密切相关。国内研究以问卷调查为主，部分结合访谈法、文献法，并编制了本土化量表（如</a:t>
            </a:r>
            <a:r>
              <a:rPr lang="en-US" altLang="zh-CN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《</a:t>
            </a:r>
            <a:r>
              <a:rPr lang="zh-CN" altLang="en-US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大学生手机依赖量表</a:t>
            </a:r>
            <a:r>
              <a:rPr lang="en-US" altLang="zh-CN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》</a:t>
            </a:r>
            <a:r>
              <a:rPr lang="zh-CN" altLang="en-US" sz="2000" noProof="1">
                <a:latin typeface="华文中宋" panose="02010600040101010101" pitchFamily="2" charset="-122"/>
                <a:ea typeface="华文中宋" panose="02010600040101010101" pitchFamily="2" charset="-122"/>
              </a:rPr>
              <a:t>）。</a:t>
            </a:r>
            <a:endParaRPr lang="en-US" sz="2000" noProof="1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6086" name="文本框 10"/>
          <p:cNvSpPr txBox="1"/>
          <p:nvPr>
            <p:custDataLst>
              <p:tags r:id="rId5"/>
            </p:custDataLst>
          </p:nvPr>
        </p:nvSpPr>
        <p:spPr>
          <a:xfrm>
            <a:off x="687866" y="1703685"/>
            <a:ext cx="2047875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国外研究现状</a:t>
            </a: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249381" y="2190471"/>
            <a:ext cx="3051716" cy="440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Leung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2008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）提出手机依赖的四个核心症状：控制力下降、回避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/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逃避、焦虑渴望、效率降低。后续研究进一步发现手机依赖与睡眠障碍、抑郁、社交孤立等心理问题显著相关。在方法上，国外多采用多样化研究手段（如焦点小组、语音应答、二次资料分析），并开发了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《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手机问题使用量表（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MPPUS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》《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手机成瘾指数量表</a:t>
            </a:r>
            <a:r>
              <a:rPr lang="en-US" altLang="zh-CN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》</a:t>
            </a:r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等测评工具。</a:t>
            </a:r>
            <a:endParaRPr lang="en-US" altLang="zh-CN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6088" name="Content Placeholder 2"/>
          <p:cNvSpPr txBox="1"/>
          <p:nvPr/>
        </p:nvSpPr>
        <p:spPr>
          <a:xfrm>
            <a:off x="2061927" y="836453"/>
            <a:ext cx="2952378" cy="492443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国内外研究现状</a:t>
            </a:r>
          </a:p>
        </p:txBody>
      </p:sp>
      <p:pic>
        <p:nvPicPr>
          <p:cNvPr id="46089" name="图片 10" descr="logo"/>
          <p:cNvPicPr>
            <a:picLocks noChangeAspect="1"/>
          </p:cNvPicPr>
          <p:nvPr/>
        </p:nvPicPr>
        <p:blipFill>
          <a:blip r:embed="rId10">
            <a:lum bright="6000"/>
          </a:blip>
          <a:srcRect r="65277" b="-8884"/>
          <a:stretch>
            <a:fillRect/>
          </a:stretch>
        </p:blipFill>
        <p:spPr>
          <a:xfrm>
            <a:off x="62391" y="116632"/>
            <a:ext cx="625475" cy="6270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41" name="Group 73"/>
          <p:cNvGrpSpPr/>
          <p:nvPr/>
        </p:nvGrpSpPr>
        <p:grpSpPr>
          <a:xfrm>
            <a:off x="4521200" y="2430463"/>
            <a:ext cx="465138" cy="217487"/>
            <a:chOff x="3366566" y="1459073"/>
            <a:chExt cx="465169" cy="221445"/>
          </a:xfrm>
        </p:grpSpPr>
        <p:cxnSp>
          <p:nvCxnSpPr>
            <p:cNvPr id="38" name="Straight Connector 37"/>
            <p:cNvCxnSpPr/>
            <p:nvPr>
              <p:custDataLst>
                <p:tags r:id="rId25"/>
              </p:custDataLst>
            </p:nvPr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>
              <p:custDataLst>
                <p:tags r:id="rId26"/>
              </p:custDataLst>
            </p:nvPr>
          </p:nvCxnSpPr>
          <p:spPr>
            <a:xfrm flipH="1">
              <a:off x="3366566" y="1459073"/>
              <a:ext cx="226116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44" name="Group 74"/>
          <p:cNvGrpSpPr/>
          <p:nvPr/>
        </p:nvGrpSpPr>
        <p:grpSpPr>
          <a:xfrm flipH="1">
            <a:off x="7137400" y="2428875"/>
            <a:ext cx="514350" cy="222250"/>
            <a:chOff x="3318534" y="1459155"/>
            <a:chExt cx="513201" cy="221363"/>
          </a:xfrm>
        </p:grpSpPr>
        <p:cxnSp>
          <p:nvCxnSpPr>
            <p:cNvPr id="41" name="Straight Connector 40"/>
            <p:cNvCxnSpPr/>
            <p:nvPr>
              <p:custDataLst>
                <p:tags r:id="rId23"/>
              </p:custDataLst>
            </p:nvPr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>
              <p:custDataLst>
                <p:tags r:id="rId24"/>
              </p:custDataLst>
            </p:nvPr>
          </p:nvCxnSpPr>
          <p:spPr>
            <a:xfrm flipH="1">
              <a:off x="3318534" y="1459155"/>
              <a:ext cx="274147" cy="0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47" name="Group 81"/>
          <p:cNvGrpSpPr/>
          <p:nvPr/>
        </p:nvGrpSpPr>
        <p:grpSpPr>
          <a:xfrm flipV="1">
            <a:off x="4521200" y="4849813"/>
            <a:ext cx="455613" cy="217487"/>
            <a:chOff x="3376482" y="1459073"/>
            <a:chExt cx="455253" cy="221445"/>
          </a:xfrm>
        </p:grpSpPr>
        <p:cxnSp>
          <p:nvCxnSpPr>
            <p:cNvPr id="44" name="Straight Connector 43"/>
            <p:cNvCxnSpPr/>
            <p:nvPr>
              <p:custDataLst>
                <p:tags r:id="rId21"/>
              </p:custDataLst>
            </p:nvPr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>
              <p:custDataLst>
                <p:tags r:id="rId22"/>
              </p:custDataLst>
            </p:nvPr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50" name="Group 84"/>
          <p:cNvGrpSpPr/>
          <p:nvPr/>
        </p:nvGrpSpPr>
        <p:grpSpPr>
          <a:xfrm flipH="1" flipV="1">
            <a:off x="7159625" y="4848225"/>
            <a:ext cx="492125" cy="220663"/>
            <a:chOff x="3339387" y="1459155"/>
            <a:chExt cx="492348" cy="221363"/>
          </a:xfrm>
        </p:grpSpPr>
        <p:cxnSp>
          <p:nvCxnSpPr>
            <p:cNvPr id="47" name="Straight Connector 46"/>
            <p:cNvCxnSpPr/>
            <p:nvPr>
              <p:custDataLst>
                <p:tags r:id="rId19"/>
              </p:custDataLst>
            </p:nvPr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>
              <p:custDataLst>
                <p:tags r:id="rId20"/>
              </p:custDataLst>
            </p:nvPr>
          </p:nvCxnSpPr>
          <p:spPr>
            <a:xfrm flipH="1" flipV="1">
              <a:off x="3339387" y="1459155"/>
              <a:ext cx="253294" cy="0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9" name="Freeform 5"/>
          <p:cNvSpPr/>
          <p:nvPr>
            <p:custDataLst>
              <p:tags r:id="rId1"/>
            </p:custDataLst>
          </p:nvPr>
        </p:nvSpPr>
        <p:spPr bwMode="auto">
          <a:xfrm>
            <a:off x="4229100" y="3178175"/>
            <a:ext cx="1865313" cy="2238375"/>
          </a:xfrm>
          <a:custGeom>
            <a:avLst/>
            <a:gdLst/>
            <a:ahLst/>
            <a:cxnLst>
              <a:cxn ang="0">
                <a:pos x="248" y="158"/>
              </a:cxn>
              <a:cxn ang="0">
                <a:pos x="248" y="160"/>
              </a:cxn>
              <a:cxn ang="0">
                <a:pos x="250" y="192"/>
              </a:cxn>
              <a:cxn ang="0">
                <a:pos x="321" y="335"/>
              </a:cxn>
              <a:cxn ang="0">
                <a:pos x="437" y="401"/>
              </a:cxn>
              <a:cxn ang="0">
                <a:pos x="496" y="408"/>
              </a:cxn>
              <a:cxn ang="0">
                <a:pos x="496" y="595"/>
              </a:cxn>
              <a:cxn ang="0">
                <a:pos x="430" y="591"/>
              </a:cxn>
              <a:cxn ang="0">
                <a:pos x="189" y="468"/>
              </a:cxn>
              <a:cxn ang="0">
                <a:pos x="62" y="192"/>
              </a:cxn>
              <a:cxn ang="0">
                <a:pos x="61" y="160"/>
              </a:cxn>
              <a:cxn ang="0">
                <a:pos x="61" y="158"/>
              </a:cxn>
              <a:cxn ang="0">
                <a:pos x="0" y="158"/>
              </a:cxn>
              <a:cxn ang="0">
                <a:pos x="157" y="0"/>
              </a:cxn>
              <a:cxn ang="0">
                <a:pos x="313" y="158"/>
              </a:cxn>
              <a:cxn ang="0">
                <a:pos x="248" y="158"/>
              </a:cxn>
            </a:cxnLst>
            <a:rect l="0" t="0" r="r" b="b"/>
            <a:pathLst>
              <a:path w="496" h="595">
                <a:moveTo>
                  <a:pt x="248" y="158"/>
                </a:moveTo>
                <a:cubicBezTo>
                  <a:pt x="248" y="158"/>
                  <a:pt x="248" y="159"/>
                  <a:pt x="248" y="160"/>
                </a:cubicBezTo>
                <a:cubicBezTo>
                  <a:pt x="248" y="171"/>
                  <a:pt x="249" y="182"/>
                  <a:pt x="250" y="192"/>
                </a:cubicBezTo>
                <a:cubicBezTo>
                  <a:pt x="257" y="247"/>
                  <a:pt x="281" y="295"/>
                  <a:pt x="321" y="335"/>
                </a:cubicBezTo>
                <a:cubicBezTo>
                  <a:pt x="355" y="369"/>
                  <a:pt x="393" y="391"/>
                  <a:pt x="437" y="401"/>
                </a:cubicBezTo>
                <a:cubicBezTo>
                  <a:pt x="456" y="406"/>
                  <a:pt x="475" y="408"/>
                  <a:pt x="496" y="408"/>
                </a:cubicBezTo>
                <a:cubicBezTo>
                  <a:pt x="496" y="595"/>
                  <a:pt x="496" y="595"/>
                  <a:pt x="496" y="595"/>
                </a:cubicBezTo>
                <a:cubicBezTo>
                  <a:pt x="474" y="595"/>
                  <a:pt x="452" y="594"/>
                  <a:pt x="430" y="591"/>
                </a:cubicBezTo>
                <a:cubicBezTo>
                  <a:pt x="338" y="578"/>
                  <a:pt x="258" y="537"/>
                  <a:pt x="189" y="468"/>
                </a:cubicBezTo>
                <a:cubicBezTo>
                  <a:pt x="112" y="390"/>
                  <a:pt x="69" y="299"/>
                  <a:pt x="62" y="192"/>
                </a:cubicBezTo>
                <a:cubicBezTo>
                  <a:pt x="61" y="182"/>
                  <a:pt x="61" y="171"/>
                  <a:pt x="61" y="160"/>
                </a:cubicBezTo>
                <a:cubicBezTo>
                  <a:pt x="61" y="159"/>
                  <a:pt x="61" y="158"/>
                  <a:pt x="61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157" y="0"/>
                  <a:pt x="157" y="0"/>
                  <a:pt x="157" y="0"/>
                </a:cubicBezTo>
                <a:cubicBezTo>
                  <a:pt x="313" y="158"/>
                  <a:pt x="313" y="158"/>
                  <a:pt x="313" y="158"/>
                </a:cubicBezTo>
                <a:lnTo>
                  <a:pt x="248" y="15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22" tIns="45711" rIns="91422" bIns="45711" numCol="1" anchor="t" anchorCtr="0" compatLnSpc="1"/>
          <a:lstStyle/>
          <a:p>
            <a:pPr fontAlgn="base">
              <a:lnSpc>
                <a:spcPct val="120000"/>
              </a:lnSpc>
            </a:pPr>
            <a:endParaRPr lang="en-US" sz="2845" strike="noStrike" noProof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30" name="Freeform 6"/>
          <p:cNvSpPr/>
          <p:nvPr>
            <p:custDataLst>
              <p:tags r:id="rId2"/>
            </p:custDataLst>
          </p:nvPr>
        </p:nvSpPr>
        <p:spPr bwMode="auto">
          <a:xfrm>
            <a:off x="5492750" y="3771900"/>
            <a:ext cx="2244725" cy="1870075"/>
          </a:xfrm>
          <a:custGeom>
            <a:avLst/>
            <a:gdLst/>
            <a:ahLst/>
            <a:cxnLst>
              <a:cxn ang="0">
                <a:pos x="403" y="61"/>
              </a:cxn>
              <a:cxn ang="0">
                <a:pos x="410" y="2"/>
              </a:cxn>
              <a:cxn ang="0">
                <a:pos x="410" y="0"/>
              </a:cxn>
              <a:cxn ang="0">
                <a:pos x="597" y="0"/>
              </a:cxn>
              <a:cxn ang="0">
                <a:pos x="597" y="2"/>
              </a:cxn>
              <a:cxn ang="0">
                <a:pos x="592" y="68"/>
              </a:cxn>
              <a:cxn ang="0">
                <a:pos x="469" y="310"/>
              </a:cxn>
              <a:cxn ang="0">
                <a:pos x="161" y="437"/>
              </a:cxn>
              <a:cxn ang="0">
                <a:pos x="160" y="437"/>
              </a:cxn>
              <a:cxn ang="0">
                <a:pos x="160" y="497"/>
              </a:cxn>
              <a:cxn ang="0">
                <a:pos x="0" y="341"/>
              </a:cxn>
              <a:cxn ang="0">
                <a:pos x="160" y="185"/>
              </a:cxn>
              <a:cxn ang="0">
                <a:pos x="160" y="250"/>
              </a:cxn>
              <a:cxn ang="0">
                <a:pos x="161" y="250"/>
              </a:cxn>
              <a:cxn ang="0">
                <a:pos x="337" y="177"/>
              </a:cxn>
              <a:cxn ang="0">
                <a:pos x="403" y="61"/>
              </a:cxn>
            </a:cxnLst>
            <a:rect l="0" t="0" r="r" b="b"/>
            <a:pathLst>
              <a:path w="597" h="497">
                <a:moveTo>
                  <a:pt x="403" y="61"/>
                </a:moveTo>
                <a:cubicBezTo>
                  <a:pt x="408" y="42"/>
                  <a:pt x="410" y="22"/>
                  <a:pt x="410" y="2"/>
                </a:cubicBezTo>
                <a:cubicBezTo>
                  <a:pt x="410" y="1"/>
                  <a:pt x="410" y="0"/>
                  <a:pt x="410" y="0"/>
                </a:cubicBezTo>
                <a:cubicBezTo>
                  <a:pt x="597" y="0"/>
                  <a:pt x="597" y="0"/>
                  <a:pt x="597" y="0"/>
                </a:cubicBezTo>
                <a:cubicBezTo>
                  <a:pt x="597" y="0"/>
                  <a:pt x="597" y="1"/>
                  <a:pt x="597" y="2"/>
                </a:cubicBezTo>
                <a:cubicBezTo>
                  <a:pt x="597" y="24"/>
                  <a:pt x="595" y="46"/>
                  <a:pt x="592" y="68"/>
                </a:cubicBezTo>
                <a:cubicBezTo>
                  <a:pt x="579" y="160"/>
                  <a:pt x="538" y="241"/>
                  <a:pt x="469" y="310"/>
                </a:cubicBezTo>
                <a:cubicBezTo>
                  <a:pt x="384" y="395"/>
                  <a:pt x="281" y="437"/>
                  <a:pt x="161" y="437"/>
                </a:cubicBezTo>
                <a:cubicBezTo>
                  <a:pt x="161" y="437"/>
                  <a:pt x="160" y="437"/>
                  <a:pt x="160" y="437"/>
                </a:cubicBezTo>
                <a:cubicBezTo>
                  <a:pt x="160" y="497"/>
                  <a:pt x="160" y="497"/>
                  <a:pt x="160" y="497"/>
                </a:cubicBezTo>
                <a:cubicBezTo>
                  <a:pt x="0" y="341"/>
                  <a:pt x="0" y="341"/>
                  <a:pt x="0" y="341"/>
                </a:cubicBezTo>
                <a:cubicBezTo>
                  <a:pt x="160" y="185"/>
                  <a:pt x="160" y="185"/>
                  <a:pt x="160" y="185"/>
                </a:cubicBezTo>
                <a:cubicBezTo>
                  <a:pt x="160" y="250"/>
                  <a:pt x="160" y="250"/>
                  <a:pt x="160" y="250"/>
                </a:cubicBezTo>
                <a:cubicBezTo>
                  <a:pt x="160" y="250"/>
                  <a:pt x="161" y="250"/>
                  <a:pt x="161" y="250"/>
                </a:cubicBezTo>
                <a:cubicBezTo>
                  <a:pt x="230" y="250"/>
                  <a:pt x="288" y="226"/>
                  <a:pt x="337" y="177"/>
                </a:cubicBezTo>
                <a:cubicBezTo>
                  <a:pt x="371" y="143"/>
                  <a:pt x="393" y="104"/>
                  <a:pt x="403" y="61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22" tIns="45711" rIns="91422" bIns="45711" numCol="1" anchor="t" anchorCtr="0" compatLnSpc="1"/>
          <a:lstStyle/>
          <a:p>
            <a:pPr fontAlgn="base">
              <a:lnSpc>
                <a:spcPct val="120000"/>
              </a:lnSpc>
            </a:pPr>
            <a:endParaRPr lang="en-US" sz="2845" strike="noStrike" noProof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31" name="Freeform 7"/>
          <p:cNvSpPr/>
          <p:nvPr>
            <p:custDataLst>
              <p:tags r:id="rId3"/>
            </p:custDataLst>
          </p:nvPr>
        </p:nvSpPr>
        <p:spPr bwMode="auto">
          <a:xfrm>
            <a:off x="6094413" y="2135188"/>
            <a:ext cx="1871663" cy="2246313"/>
          </a:xfrm>
          <a:custGeom>
            <a:avLst/>
            <a:gdLst/>
            <a:ahLst/>
            <a:cxnLst>
              <a:cxn ang="0">
                <a:pos x="67" y="5"/>
              </a:cxn>
              <a:cxn ang="0">
                <a:pos x="309" y="129"/>
              </a:cxn>
              <a:cxn ang="0">
                <a:pos x="437" y="435"/>
              </a:cxn>
              <a:cxn ang="0">
                <a:pos x="498" y="435"/>
              </a:cxn>
              <a:cxn ang="0">
                <a:pos x="341" y="597"/>
              </a:cxn>
              <a:cxn ang="0">
                <a:pos x="184" y="435"/>
              </a:cxn>
              <a:cxn ang="0">
                <a:pos x="250" y="435"/>
              </a:cxn>
              <a:cxn ang="0">
                <a:pos x="177" y="261"/>
              </a:cxn>
              <a:cxn ang="0">
                <a:pos x="60" y="194"/>
              </a:cxn>
              <a:cxn ang="0">
                <a:pos x="1" y="188"/>
              </a:cxn>
              <a:cxn ang="0">
                <a:pos x="0" y="188"/>
              </a:cxn>
              <a:cxn ang="0">
                <a:pos x="0" y="0"/>
              </a:cxn>
              <a:cxn ang="0">
                <a:pos x="1" y="0"/>
              </a:cxn>
              <a:cxn ang="0">
                <a:pos x="67" y="5"/>
              </a:cxn>
            </a:cxnLst>
            <a:rect l="0" t="0" r="r" b="b"/>
            <a:pathLst>
              <a:path w="498" h="597">
                <a:moveTo>
                  <a:pt x="67" y="5"/>
                </a:moveTo>
                <a:cubicBezTo>
                  <a:pt x="159" y="18"/>
                  <a:pt x="240" y="59"/>
                  <a:pt x="309" y="129"/>
                </a:cubicBezTo>
                <a:cubicBezTo>
                  <a:pt x="394" y="213"/>
                  <a:pt x="436" y="315"/>
                  <a:pt x="437" y="435"/>
                </a:cubicBezTo>
                <a:cubicBezTo>
                  <a:pt x="498" y="435"/>
                  <a:pt x="498" y="435"/>
                  <a:pt x="498" y="435"/>
                </a:cubicBezTo>
                <a:cubicBezTo>
                  <a:pt x="341" y="597"/>
                  <a:pt x="341" y="597"/>
                  <a:pt x="341" y="597"/>
                </a:cubicBezTo>
                <a:cubicBezTo>
                  <a:pt x="184" y="435"/>
                  <a:pt x="184" y="435"/>
                  <a:pt x="184" y="435"/>
                </a:cubicBezTo>
                <a:cubicBezTo>
                  <a:pt x="250" y="435"/>
                  <a:pt x="250" y="435"/>
                  <a:pt x="250" y="435"/>
                </a:cubicBezTo>
                <a:cubicBezTo>
                  <a:pt x="249" y="367"/>
                  <a:pt x="225" y="309"/>
                  <a:pt x="177" y="261"/>
                </a:cubicBezTo>
                <a:cubicBezTo>
                  <a:pt x="143" y="227"/>
                  <a:pt x="104" y="205"/>
                  <a:pt x="60" y="194"/>
                </a:cubicBezTo>
                <a:cubicBezTo>
                  <a:pt x="41" y="190"/>
                  <a:pt x="21" y="188"/>
                  <a:pt x="1" y="188"/>
                </a:cubicBezTo>
                <a:cubicBezTo>
                  <a:pt x="1" y="188"/>
                  <a:pt x="0" y="188"/>
                  <a:pt x="0" y="188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1" y="0"/>
                  <a:pt x="1" y="0"/>
                </a:cubicBezTo>
                <a:cubicBezTo>
                  <a:pt x="24" y="0"/>
                  <a:pt x="46" y="2"/>
                  <a:pt x="67" y="5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22" tIns="45711" rIns="91422" bIns="45711" numCol="1" anchor="t" anchorCtr="0" compatLnSpc="1"/>
          <a:lstStyle/>
          <a:p>
            <a:pPr fontAlgn="base">
              <a:lnSpc>
                <a:spcPct val="120000"/>
              </a:lnSpc>
            </a:pPr>
            <a:endParaRPr lang="en-US" sz="2845" strike="noStrike" noProof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32" name="Freeform 8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4457700" y="1906588"/>
            <a:ext cx="2238375" cy="1865313"/>
          </a:xfrm>
          <a:custGeom>
            <a:avLst/>
            <a:gdLst/>
            <a:ahLst/>
            <a:cxnLst>
              <a:cxn ang="0">
                <a:pos x="96" y="338"/>
              </a:cxn>
              <a:cxn ang="0">
                <a:pos x="95" y="338"/>
              </a:cxn>
              <a:cxn ang="0">
                <a:pos x="96" y="338"/>
              </a:cxn>
              <a:cxn ang="0">
                <a:pos x="435" y="0"/>
              </a:cxn>
              <a:cxn ang="0">
                <a:pos x="595" y="157"/>
              </a:cxn>
              <a:cxn ang="0">
                <a:pos x="435" y="314"/>
              </a:cxn>
              <a:cxn ang="0">
                <a:pos x="435" y="249"/>
              </a:cxn>
              <a:cxn ang="0">
                <a:pos x="260" y="322"/>
              </a:cxn>
              <a:cxn ang="0">
                <a:pos x="194" y="437"/>
              </a:cxn>
              <a:cxn ang="0">
                <a:pos x="187" y="496"/>
              </a:cxn>
              <a:cxn ang="0">
                <a:pos x="0" y="496"/>
              </a:cxn>
              <a:cxn ang="0">
                <a:pos x="5" y="429"/>
              </a:cxn>
              <a:cxn ang="0">
                <a:pos x="128" y="190"/>
              </a:cxn>
              <a:cxn ang="0">
                <a:pos x="435" y="61"/>
              </a:cxn>
              <a:cxn ang="0">
                <a:pos x="435" y="0"/>
              </a:cxn>
            </a:cxnLst>
            <a:rect l="0" t="0" r="r" b="b"/>
            <a:pathLst>
              <a:path w="595" h="496">
                <a:moveTo>
                  <a:pt x="96" y="338"/>
                </a:moveTo>
                <a:cubicBezTo>
                  <a:pt x="96" y="338"/>
                  <a:pt x="95" y="338"/>
                  <a:pt x="95" y="338"/>
                </a:cubicBezTo>
                <a:cubicBezTo>
                  <a:pt x="96" y="338"/>
                  <a:pt x="96" y="338"/>
                  <a:pt x="96" y="338"/>
                </a:cubicBezTo>
                <a:close/>
                <a:moveTo>
                  <a:pt x="435" y="0"/>
                </a:moveTo>
                <a:cubicBezTo>
                  <a:pt x="595" y="157"/>
                  <a:pt x="595" y="157"/>
                  <a:pt x="595" y="157"/>
                </a:cubicBezTo>
                <a:cubicBezTo>
                  <a:pt x="435" y="314"/>
                  <a:pt x="435" y="314"/>
                  <a:pt x="435" y="314"/>
                </a:cubicBezTo>
                <a:cubicBezTo>
                  <a:pt x="435" y="249"/>
                  <a:pt x="435" y="249"/>
                  <a:pt x="435" y="249"/>
                </a:cubicBezTo>
                <a:cubicBezTo>
                  <a:pt x="367" y="249"/>
                  <a:pt x="309" y="273"/>
                  <a:pt x="260" y="322"/>
                </a:cubicBezTo>
                <a:cubicBezTo>
                  <a:pt x="227" y="356"/>
                  <a:pt x="204" y="394"/>
                  <a:pt x="194" y="437"/>
                </a:cubicBezTo>
                <a:cubicBezTo>
                  <a:pt x="190" y="456"/>
                  <a:pt x="187" y="475"/>
                  <a:pt x="187" y="496"/>
                </a:cubicBezTo>
                <a:cubicBezTo>
                  <a:pt x="0" y="496"/>
                  <a:pt x="0" y="496"/>
                  <a:pt x="0" y="496"/>
                </a:cubicBezTo>
                <a:cubicBezTo>
                  <a:pt x="0" y="473"/>
                  <a:pt x="2" y="451"/>
                  <a:pt x="5" y="429"/>
                </a:cubicBezTo>
                <a:cubicBezTo>
                  <a:pt x="18" y="338"/>
                  <a:pt x="59" y="258"/>
                  <a:pt x="128" y="190"/>
                </a:cubicBezTo>
                <a:cubicBezTo>
                  <a:pt x="213" y="104"/>
                  <a:pt x="315" y="62"/>
                  <a:pt x="435" y="61"/>
                </a:cubicBezTo>
                <a:lnTo>
                  <a:pt x="435" y="0"/>
                </a:lnTo>
                <a:close/>
              </a:path>
            </a:pathLst>
          </a:custGeom>
          <a:solidFill>
            <a:srgbClr val="D8BA97"/>
          </a:solidFill>
          <a:ln w="9525">
            <a:noFill/>
            <a:round/>
          </a:ln>
        </p:spPr>
        <p:txBody>
          <a:bodyPr vert="horz" wrap="square" lIns="91422" tIns="45711" rIns="91422" bIns="45711" numCol="1" anchor="t" anchorCtr="0" compatLnSpc="1"/>
          <a:lstStyle/>
          <a:p>
            <a:pPr fontAlgn="base">
              <a:lnSpc>
                <a:spcPct val="120000"/>
              </a:lnSpc>
            </a:pPr>
            <a:endParaRPr lang="en-US" sz="2845" strike="noStrike" noProof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5857" name="Text Placeholder 3"/>
          <p:cNvSpPr txBox="1"/>
          <p:nvPr>
            <p:custDataLst>
              <p:tags r:id="rId5"/>
            </p:custDataLst>
          </p:nvPr>
        </p:nvSpPr>
        <p:spPr>
          <a:xfrm>
            <a:off x="6021267" y="2291539"/>
            <a:ext cx="189155" cy="40562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 anchor="b" anchorCtr="0">
            <a:spAutoFit/>
          </a:bodyPr>
          <a:lstStyle/>
          <a:p>
            <a:pPr algn="ctr" defTabSz="965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72" name="Freeform 9"/>
          <p:cNvSpPr/>
          <p:nvPr>
            <p:custDataLst>
              <p:tags r:id="rId6"/>
            </p:custDataLst>
          </p:nvPr>
        </p:nvSpPr>
        <p:spPr bwMode="auto">
          <a:xfrm>
            <a:off x="4229100" y="3178175"/>
            <a:ext cx="1176338" cy="720725"/>
          </a:xfrm>
          <a:custGeom>
            <a:avLst/>
            <a:gdLst/>
            <a:ahLst/>
            <a:cxnLst>
              <a:cxn ang="0">
                <a:pos x="250" y="192"/>
              </a:cxn>
              <a:cxn ang="0">
                <a:pos x="62" y="192"/>
              </a:cxn>
              <a:cxn ang="0">
                <a:pos x="61" y="160"/>
              </a:cxn>
              <a:cxn ang="0">
                <a:pos x="61" y="158"/>
              </a:cxn>
              <a:cxn ang="0">
                <a:pos x="0" y="158"/>
              </a:cxn>
              <a:cxn ang="0">
                <a:pos x="157" y="0"/>
              </a:cxn>
              <a:cxn ang="0">
                <a:pos x="313" y="158"/>
              </a:cxn>
              <a:cxn ang="0">
                <a:pos x="248" y="158"/>
              </a:cxn>
              <a:cxn ang="0">
                <a:pos x="248" y="160"/>
              </a:cxn>
              <a:cxn ang="0">
                <a:pos x="250" y="192"/>
              </a:cxn>
            </a:cxnLst>
            <a:rect l="0" t="0" r="r" b="b"/>
            <a:pathLst>
              <a:path w="313" h="192">
                <a:moveTo>
                  <a:pt x="250" y="192"/>
                </a:moveTo>
                <a:cubicBezTo>
                  <a:pt x="62" y="192"/>
                  <a:pt x="62" y="192"/>
                  <a:pt x="62" y="192"/>
                </a:cubicBezTo>
                <a:cubicBezTo>
                  <a:pt x="61" y="182"/>
                  <a:pt x="61" y="171"/>
                  <a:pt x="61" y="160"/>
                </a:cubicBezTo>
                <a:cubicBezTo>
                  <a:pt x="61" y="159"/>
                  <a:pt x="61" y="158"/>
                  <a:pt x="61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157" y="0"/>
                  <a:pt x="157" y="0"/>
                  <a:pt x="157" y="0"/>
                </a:cubicBezTo>
                <a:cubicBezTo>
                  <a:pt x="313" y="158"/>
                  <a:pt x="313" y="158"/>
                  <a:pt x="313" y="158"/>
                </a:cubicBezTo>
                <a:cubicBezTo>
                  <a:pt x="248" y="158"/>
                  <a:pt x="248" y="158"/>
                  <a:pt x="248" y="158"/>
                </a:cubicBezTo>
                <a:cubicBezTo>
                  <a:pt x="248" y="158"/>
                  <a:pt x="248" y="159"/>
                  <a:pt x="248" y="160"/>
                </a:cubicBezTo>
                <a:cubicBezTo>
                  <a:pt x="248" y="171"/>
                  <a:pt x="249" y="182"/>
                  <a:pt x="250" y="19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22" tIns="45711" rIns="91422" bIns="45711" numCol="1" anchor="t" anchorCtr="0" compatLnSpc="1"/>
          <a:lstStyle/>
          <a:p>
            <a:pPr fontAlgn="base">
              <a:lnSpc>
                <a:spcPct val="120000"/>
              </a:lnSpc>
            </a:pPr>
            <a:endParaRPr lang="en-US" sz="2845" strike="noStrike" noProof="1">
              <a:solidFill>
                <a:schemeClr val="dk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5" name="任意多边形 34"/>
          <p:cNvSpPr/>
          <p:nvPr>
            <p:custDataLst>
              <p:tags r:id="rId7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62" name="Text Placeholder 3"/>
          <p:cNvSpPr txBox="1"/>
          <p:nvPr>
            <p:custDataLst>
              <p:tags r:id="rId8"/>
            </p:custDataLst>
          </p:nvPr>
        </p:nvSpPr>
        <p:spPr>
          <a:xfrm>
            <a:off x="7296824" y="3566301"/>
            <a:ext cx="189155" cy="40562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 anchor="b" anchorCtr="0">
            <a:spAutoFit/>
          </a:bodyPr>
          <a:lstStyle/>
          <a:p>
            <a:pPr algn="ctr" defTabSz="965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35863" name="Text Placeholder 3"/>
          <p:cNvSpPr txBox="1"/>
          <p:nvPr>
            <p:custDataLst>
              <p:tags r:id="rId9"/>
            </p:custDataLst>
          </p:nvPr>
        </p:nvSpPr>
        <p:spPr>
          <a:xfrm>
            <a:off x="6077622" y="4858526"/>
            <a:ext cx="189155" cy="40562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 anchor="b" anchorCtr="0">
            <a:spAutoFit/>
          </a:bodyPr>
          <a:lstStyle/>
          <a:p>
            <a:pPr algn="ctr" defTabSz="965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35864" name="Text Placeholder 3"/>
          <p:cNvSpPr txBox="1"/>
          <p:nvPr>
            <p:custDataLst>
              <p:tags r:id="rId10"/>
            </p:custDataLst>
          </p:nvPr>
        </p:nvSpPr>
        <p:spPr>
          <a:xfrm>
            <a:off x="4713167" y="3566301"/>
            <a:ext cx="189155" cy="40562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 anchor="b" anchorCtr="0">
            <a:spAutoFit/>
          </a:bodyPr>
          <a:lstStyle/>
          <a:p>
            <a:pPr algn="ctr" defTabSz="965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35865" name="文本框 10"/>
          <p:cNvSpPr txBox="1"/>
          <p:nvPr>
            <p:custDataLst>
              <p:tags r:id="rId11"/>
            </p:custDataLst>
          </p:nvPr>
        </p:nvSpPr>
        <p:spPr>
          <a:xfrm>
            <a:off x="1127448" y="1377781"/>
            <a:ext cx="2646481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D8BA97"/>
                </a:solidFill>
                <a:latin typeface="微软雅黑" panose="020B0503020204020204" charset="-122"/>
                <a:ea typeface="微软雅黑" panose="020B0503020204020204" charset="-122"/>
              </a:rPr>
              <a:t>描述手机依赖现状</a:t>
            </a: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695400" y="1923787"/>
            <a:ext cx="3506713" cy="101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通过标准化量表调查该群体手机依赖的普遍程度及其主要表现。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5867" name="文本框 10"/>
          <p:cNvSpPr txBox="1"/>
          <p:nvPr>
            <p:custDataLst>
              <p:tags r:id="rId13"/>
            </p:custDataLst>
          </p:nvPr>
        </p:nvSpPr>
        <p:spPr>
          <a:xfrm>
            <a:off x="957862" y="4034540"/>
            <a:ext cx="2746019" cy="83099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C8F69"/>
                </a:solidFill>
                <a:latin typeface="微软雅黑" panose="020B0503020204020204" charset="-122"/>
                <a:ea typeface="微软雅黑" panose="020B0503020204020204" charset="-122"/>
              </a:rPr>
              <a:t>探讨手机依赖与负面情绪的关系</a:t>
            </a:r>
          </a:p>
        </p:txBody>
      </p:sp>
      <p:sp>
        <p:nvSpPr>
          <p:cNvPr id="17" name="文本框 16"/>
          <p:cNvSpPr txBox="1"/>
          <p:nvPr>
            <p:custDataLst>
              <p:tags r:id="rId14"/>
            </p:custDataLst>
          </p:nvPr>
        </p:nvSpPr>
        <p:spPr>
          <a:xfrm>
            <a:off x="622300" y="4957978"/>
            <a:ext cx="357981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分析手机依赖与焦虑、抑郁、压力等负面情绪指标的关系。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5869" name="文本框 10"/>
          <p:cNvSpPr txBox="1"/>
          <p:nvPr>
            <p:custDataLst>
              <p:tags r:id="rId15"/>
            </p:custDataLst>
          </p:nvPr>
        </p:nvSpPr>
        <p:spPr>
          <a:xfrm>
            <a:off x="8760297" y="1412875"/>
            <a:ext cx="214265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C19A8D"/>
                </a:solidFill>
                <a:latin typeface="微软雅黑" panose="020B0503020204020204" charset="-122"/>
                <a:ea typeface="微软雅黑" panose="020B0503020204020204" charset="-122"/>
              </a:rPr>
              <a:t>识别影响因素</a:t>
            </a:r>
          </a:p>
        </p:txBody>
      </p:sp>
      <p:sp>
        <p:nvSpPr>
          <p:cNvPr id="19" name="文本框 18"/>
          <p:cNvSpPr txBox="1"/>
          <p:nvPr>
            <p:custDataLst>
              <p:tags r:id="rId16"/>
            </p:custDataLst>
          </p:nvPr>
        </p:nvSpPr>
        <p:spPr>
          <a:xfrm>
            <a:off x="8259642" y="1917252"/>
            <a:ext cx="3578225" cy="101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考察性别、使用动机、社交模式等因素对手机依赖的预测作用。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5871" name="文本框 10"/>
          <p:cNvSpPr txBox="1"/>
          <p:nvPr>
            <p:custDataLst>
              <p:tags r:id="rId17"/>
            </p:custDataLst>
          </p:nvPr>
        </p:nvSpPr>
        <p:spPr>
          <a:xfrm>
            <a:off x="8466721" y="4361160"/>
            <a:ext cx="293687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8B7377"/>
                </a:solidFill>
                <a:latin typeface="微软雅黑" panose="020B0503020204020204" charset="-122"/>
                <a:ea typeface="微软雅黑" panose="020B0503020204020204" charset="-122"/>
              </a:rPr>
              <a:t>为后续干预提供依据</a:t>
            </a:r>
          </a:p>
        </p:txBody>
      </p:sp>
      <p:sp>
        <p:nvSpPr>
          <p:cNvPr id="21" name="文本框 20"/>
          <p:cNvSpPr txBox="1"/>
          <p:nvPr>
            <p:custDataLst>
              <p:tags r:id="rId18"/>
            </p:custDataLst>
          </p:nvPr>
        </p:nvSpPr>
        <p:spPr>
          <a:xfrm>
            <a:off x="8161611" y="4865537"/>
            <a:ext cx="3744639" cy="132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0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结合预防医学专业特点，提出针对性的健康教育及行为干预建议，促进青少年理性使用手机、维护心理健康。</a:t>
            </a:r>
            <a:endParaRPr lang="en-US" sz="2000" noProof="1">
              <a:solidFill>
                <a:schemeClr val="dk1">
                  <a:lumMod val="75000"/>
                  <a:lumOff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5873" name="图片 10" descr="logo"/>
          <p:cNvPicPr>
            <a:picLocks noChangeAspect="1"/>
          </p:cNvPicPr>
          <p:nvPr/>
        </p:nvPicPr>
        <p:blipFill>
          <a:blip r:embed="rId29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研究目的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图片 5" descr="IMG_259"/>
          <p:cNvPicPr>
            <a:picLocks noChangeAspect="1"/>
          </p:cNvPicPr>
          <p:nvPr/>
        </p:nvPicPr>
        <p:blipFill>
          <a:blip r:embed="rId3"/>
          <a:srcRect l="48009" r="14111"/>
          <a:stretch>
            <a:fillRect/>
          </a:stretch>
        </p:blipFill>
        <p:spPr>
          <a:xfrm>
            <a:off x="8283575" y="-26987"/>
            <a:ext cx="3914775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8283575" y="5159375"/>
            <a:ext cx="390842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33795" name="文本框 13"/>
          <p:cNvSpPr txBox="1"/>
          <p:nvPr/>
        </p:nvSpPr>
        <p:spPr>
          <a:xfrm>
            <a:off x="2136775" y="1988820"/>
            <a:ext cx="2178050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研究设计</a:t>
            </a:r>
          </a:p>
        </p:txBody>
      </p:sp>
      <p:sp>
        <p:nvSpPr>
          <p:cNvPr id="33796" name="文本框 21"/>
          <p:cNvSpPr txBox="1"/>
          <p:nvPr/>
        </p:nvSpPr>
        <p:spPr>
          <a:xfrm>
            <a:off x="1738897" y="3233455"/>
            <a:ext cx="4392487" cy="1742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一、调查对象、样本选取方法数量</a:t>
            </a:r>
            <a:endParaRPr lang="en-US" altLang="zh-CN" sz="2200" dirty="0">
              <a:latin typeface="华文中宋" panose="02010600040101010101" pitchFamily="2" charset="-122"/>
              <a:ea typeface="华文中宋" panose="02010600040101010101" pitchFamily="2" charset="-122"/>
              <a:sym typeface="宋体" panose="02010600030101010101" pitchFamily="2" charset="-122"/>
            </a:endParaRPr>
          </a:p>
          <a:p>
            <a:pPr>
              <a:lnSpc>
                <a:spcPct val="170000"/>
              </a:lnSpc>
            </a:pPr>
            <a:r>
              <a:rPr lang="zh-CN" altLang="en-US" sz="2200" dirty="0">
                <a:latin typeface="华文中宋" panose="02010600040101010101" pitchFamily="2" charset="-122"/>
                <a:ea typeface="华文中宋" panose="02010600040101010101" pitchFamily="2" charset="-122"/>
                <a:sym typeface="宋体" panose="02010600030101010101" pitchFamily="2" charset="-122"/>
              </a:rPr>
              <a:t>二、主要指标测量所需要的仪器设备和测量方法</a:t>
            </a:r>
          </a:p>
        </p:txBody>
      </p:sp>
      <p:sp>
        <p:nvSpPr>
          <p:cNvPr id="33797" name="文本框 12"/>
          <p:cNvSpPr txBox="1"/>
          <p:nvPr/>
        </p:nvSpPr>
        <p:spPr>
          <a:xfrm>
            <a:off x="5902691" y="2857500"/>
            <a:ext cx="2582862" cy="13208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grpSp>
        <p:nvGrpSpPr>
          <p:cNvPr id="33798" name="组合 5"/>
          <p:cNvGrpSpPr/>
          <p:nvPr/>
        </p:nvGrpSpPr>
        <p:grpSpPr>
          <a:xfrm rot="10800000">
            <a:off x="1487488" y="1524000"/>
            <a:ext cx="7904162" cy="4184650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33801" name="文本框 6"/>
          <p:cNvSpPr txBox="1"/>
          <p:nvPr/>
        </p:nvSpPr>
        <p:spPr>
          <a:xfrm>
            <a:off x="6148753" y="4052888"/>
            <a:ext cx="2090738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TWO</a:t>
            </a:r>
          </a:p>
        </p:txBody>
      </p:sp>
      <p:sp>
        <p:nvSpPr>
          <p:cNvPr id="2" name="矩形 1"/>
          <p:cNvSpPr/>
          <p:nvPr/>
        </p:nvSpPr>
        <p:spPr>
          <a:xfrm>
            <a:off x="2207895" y="2781300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0620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4574162" y="13335"/>
            <a:ext cx="7116586" cy="6858000"/>
          </a:xfrm>
          <a:prstGeom prst="rect">
            <a:avLst/>
          </a:pr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pic>
        <p:nvPicPr>
          <p:cNvPr id="43012" name="图片 10" descr="logo"/>
          <p:cNvPicPr>
            <a:picLocks noChangeAspect="1"/>
          </p:cNvPicPr>
          <p:nvPr/>
        </p:nvPicPr>
        <p:blipFill>
          <a:blip r:embed="rId15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3014" name="Content Placeholder 2"/>
          <p:cNvSpPr txBox="1"/>
          <p:nvPr/>
        </p:nvSpPr>
        <p:spPr>
          <a:xfrm>
            <a:off x="768350" y="444500"/>
            <a:ext cx="5164138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ea typeface="微软雅黑" panose="020B0503020204020204" charset="-122"/>
                <a:sym typeface="Arial" panose="020B0604020202020204" pitchFamily="34" charset="0"/>
              </a:rPr>
              <a:t>调查对象、样本选取方法数量</a:t>
            </a: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18" name="文本框 10"/>
          <p:cNvSpPr txBox="1"/>
          <p:nvPr>
            <p:custDataLst>
              <p:tags r:id="rId3"/>
            </p:custDataLst>
          </p:nvPr>
        </p:nvSpPr>
        <p:spPr>
          <a:xfrm>
            <a:off x="5980499" y="5046350"/>
            <a:ext cx="25152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问卷发放数量</a:t>
            </a:r>
          </a:p>
        </p:txBody>
      </p:sp>
      <p:sp>
        <p:nvSpPr>
          <p:cNvPr id="25" name="文本框 24"/>
          <p:cNvSpPr txBox="1"/>
          <p:nvPr>
            <p:custDataLst>
              <p:tags r:id="rId4"/>
            </p:custDataLst>
          </p:nvPr>
        </p:nvSpPr>
        <p:spPr>
          <a:xfrm>
            <a:off x="4967336" y="5502028"/>
            <a:ext cx="4750965" cy="787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预期发放数量： 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74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份</a:t>
            </a:r>
          </a:p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预期回收数量： 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74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份（力争达到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100%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的回收率）。</a:t>
            </a:r>
          </a:p>
        </p:txBody>
      </p:sp>
      <p:sp>
        <p:nvSpPr>
          <p:cNvPr id="26" name="等腰三角形 25"/>
          <p:cNvSpPr/>
          <p:nvPr/>
        </p:nvSpPr>
        <p:spPr>
          <a:xfrm rot="5400000">
            <a:off x="5591370" y="5165413"/>
            <a:ext cx="278130" cy="222250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21" name="文本框 10"/>
          <p:cNvSpPr txBox="1"/>
          <p:nvPr>
            <p:custDataLst>
              <p:tags r:id="rId5"/>
            </p:custDataLst>
          </p:nvPr>
        </p:nvSpPr>
        <p:spPr>
          <a:xfrm>
            <a:off x="4887645" y="5035115"/>
            <a:ext cx="58928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sp>
        <p:nvSpPr>
          <p:cNvPr id="43023" name="文本框 10"/>
          <p:cNvSpPr txBox="1"/>
          <p:nvPr>
            <p:custDataLst>
              <p:tags r:id="rId6"/>
            </p:custDataLst>
          </p:nvPr>
        </p:nvSpPr>
        <p:spPr>
          <a:xfrm>
            <a:off x="5980499" y="2539158"/>
            <a:ext cx="25152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样本选取方法：</a:t>
            </a:r>
          </a:p>
        </p:txBody>
      </p:sp>
      <p:sp>
        <p:nvSpPr>
          <p:cNvPr id="33" name="文本框 32"/>
          <p:cNvSpPr txBox="1"/>
          <p:nvPr>
            <p:custDataLst>
              <p:tags r:id="rId7"/>
            </p:custDataLst>
          </p:nvPr>
        </p:nvSpPr>
        <p:spPr>
          <a:xfrm>
            <a:off x="4819570" y="2999533"/>
            <a:ext cx="6576601" cy="189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由于调查对象是特定群体（某一班级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/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年级全体学生）且人数较少（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74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人），因此采用普查（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Census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）或目的性抽样中的整体抽样（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Whole Group Sampling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）的方法。即对全体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74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名学生进行问卷调查。</a:t>
            </a:r>
          </a:p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优点： 样本具有代表性，能准确反映该特定群体的手机依赖和注意力水平现状，避免了抽样误差。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5628559" y="2623051"/>
            <a:ext cx="278130" cy="222250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26" name="文本框 10"/>
          <p:cNvSpPr txBox="1"/>
          <p:nvPr>
            <p:custDataLst>
              <p:tags r:id="rId8"/>
            </p:custDataLst>
          </p:nvPr>
        </p:nvSpPr>
        <p:spPr>
          <a:xfrm>
            <a:off x="4857622" y="2523562"/>
            <a:ext cx="58896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sp>
        <p:nvSpPr>
          <p:cNvPr id="43028" name="文本框 10"/>
          <p:cNvSpPr txBox="1"/>
          <p:nvPr>
            <p:custDataLst>
              <p:tags r:id="rId9"/>
            </p:custDataLst>
          </p:nvPr>
        </p:nvSpPr>
        <p:spPr>
          <a:xfrm>
            <a:off x="5374385" y="1058884"/>
            <a:ext cx="25152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调查对象</a:t>
            </a:r>
          </a:p>
        </p:txBody>
      </p:sp>
      <p:sp>
        <p:nvSpPr>
          <p:cNvPr id="41" name="文本框 40"/>
          <p:cNvSpPr txBox="1"/>
          <p:nvPr>
            <p:custDataLst>
              <p:tags r:id="rId10"/>
            </p:custDataLst>
          </p:nvPr>
        </p:nvSpPr>
        <p:spPr>
          <a:xfrm>
            <a:off x="4800999" y="1484784"/>
            <a:ext cx="6111404" cy="787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调查对象： 武汉大学公共卫生学院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2022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级预防医学专业全体学生</a:t>
            </a:r>
          </a:p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调查对象数量： </a:t>
            </a:r>
            <a:r>
              <a:rPr lang="en-US" altLang="zh-CN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74</a:t>
            </a:r>
            <a:r>
              <a:rPr lang="zh-CN" altLang="en-US" sz="1600" noProof="1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人。</a:t>
            </a:r>
          </a:p>
        </p:txBody>
      </p:sp>
      <p:sp>
        <p:nvSpPr>
          <p:cNvPr id="42" name="等腰三角形 41"/>
          <p:cNvSpPr/>
          <p:nvPr/>
        </p:nvSpPr>
        <p:spPr>
          <a:xfrm rot="5400000">
            <a:off x="5532350" y="1169055"/>
            <a:ext cx="278130" cy="222250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31" name="文本框 10"/>
          <p:cNvSpPr txBox="1"/>
          <p:nvPr>
            <p:custDataLst>
              <p:tags r:id="rId11"/>
            </p:custDataLst>
          </p:nvPr>
        </p:nvSpPr>
        <p:spPr>
          <a:xfrm>
            <a:off x="4800999" y="1058884"/>
            <a:ext cx="588963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B9EB876-9A59-46CF-8621-475C94ED777A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12462" y="1739215"/>
            <a:ext cx="4427178" cy="3303549"/>
          </a:xfrm>
          <a:prstGeom prst="parallelogram">
            <a:avLst>
              <a:gd name="adj" fmla="val 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pic>
        <p:nvPicPr>
          <p:cNvPr id="2050" name="Picture 2" descr="手机焦虑症等级划分是怎样的 如何改善手机依赖 _八宝网">
            <a:extLst>
              <a:ext uri="{FF2B5EF4-FFF2-40B4-BE49-F238E27FC236}">
                <a16:creationId xmlns:a16="http://schemas.microsoft.com/office/drawing/2014/main" id="{DEDDE5D6-0E61-469A-A50C-C4365A96A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39" y="1619608"/>
            <a:ext cx="4146923" cy="341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248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2450" y="1057275"/>
            <a:ext cx="10987088" cy="5213350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35" name="任意多边形 34"/>
          <p:cNvSpPr/>
          <p:nvPr>
            <p:custDataLst>
              <p:tags r:id="rId1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>
            <p:custDataLst>
              <p:tags r:id="rId2"/>
            </p:custDataLst>
          </p:nvPr>
        </p:nvSpPr>
        <p:spPr>
          <a:xfrm>
            <a:off x="778168" y="4758673"/>
            <a:ext cx="7128792" cy="151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•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方式：统一发放线上问卷（或纸质版），由被试独立完成；</a:t>
            </a:r>
          </a:p>
          <a:p>
            <a:pPr>
              <a:lnSpc>
                <a:spcPct val="15000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•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工具：电脑、手机及网络问卷平台（如问卷星、腾讯问卷等）；</a:t>
            </a:r>
          </a:p>
          <a:p>
            <a:pPr>
              <a:lnSpc>
                <a:spcPct val="15000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•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时间控制：平均答题时长约 </a:t>
            </a: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8–10 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分钟；</a:t>
            </a:r>
          </a:p>
          <a:p>
            <a:pPr>
              <a:lnSpc>
                <a:spcPct val="150000"/>
              </a:lnSpc>
            </a:pPr>
            <a:r>
              <a:rPr lang="en-US" altLang="zh-CN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•</a:t>
            </a: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数据处理：问卷收回后进行数据清洗与编码，导入统计软件进行分析。</a:t>
            </a:r>
          </a:p>
        </p:txBody>
      </p:sp>
      <p:sp>
        <p:nvSpPr>
          <p:cNvPr id="52235" name="文本框 10"/>
          <p:cNvSpPr txBox="1"/>
          <p:nvPr>
            <p:custDataLst>
              <p:tags r:id="rId3"/>
            </p:custDataLst>
          </p:nvPr>
        </p:nvSpPr>
        <p:spPr>
          <a:xfrm>
            <a:off x="811075" y="4538966"/>
            <a:ext cx="4607694" cy="36933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b="1" dirty="0">
                <a:solidFill>
                  <a:srgbClr val="BC8F69"/>
                </a:solidFill>
                <a:latin typeface="微软雅黑" panose="020B0503020204020204" charset="-122"/>
                <a:ea typeface="微软雅黑" panose="020B0503020204020204" charset="-122"/>
              </a:rPr>
              <a:t>测量方式与数据收集</a:t>
            </a:r>
            <a:endParaRPr lang="en-US" altLang="zh-CN" b="1" dirty="0">
              <a:solidFill>
                <a:srgbClr val="BC8F6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95325" y="1200150"/>
            <a:ext cx="10972800" cy="521335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2237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7559898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ea typeface="微软雅黑" panose="020B0503020204020204" charset="-122"/>
                <a:sym typeface="Arial" panose="020B0604020202020204" pitchFamily="34" charset="0"/>
              </a:rPr>
              <a:t>主要指标测量所需要的仪器设备和测量方法</a:t>
            </a: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8D3BDA7-1C71-433A-891A-338DB7EEFF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797114"/>
              </p:ext>
            </p:extLst>
          </p:nvPr>
        </p:nvGraphicFramePr>
        <p:xfrm>
          <a:off x="846148" y="1630280"/>
          <a:ext cx="6567488" cy="2926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41872">
                  <a:extLst>
                    <a:ext uri="{9D8B030D-6E8A-4147-A177-3AD203B41FA5}">
                      <a16:colId xmlns:a16="http://schemas.microsoft.com/office/drawing/2014/main" val="3859599756"/>
                    </a:ext>
                  </a:extLst>
                </a:gridCol>
                <a:gridCol w="1641872">
                  <a:extLst>
                    <a:ext uri="{9D8B030D-6E8A-4147-A177-3AD203B41FA5}">
                      <a16:colId xmlns:a16="http://schemas.microsoft.com/office/drawing/2014/main" val="657308450"/>
                    </a:ext>
                  </a:extLst>
                </a:gridCol>
                <a:gridCol w="1641872">
                  <a:extLst>
                    <a:ext uri="{9D8B030D-6E8A-4147-A177-3AD203B41FA5}">
                      <a16:colId xmlns:a16="http://schemas.microsoft.com/office/drawing/2014/main" val="1830720804"/>
                    </a:ext>
                  </a:extLst>
                </a:gridCol>
                <a:gridCol w="1641872">
                  <a:extLst>
                    <a:ext uri="{9D8B030D-6E8A-4147-A177-3AD203B41FA5}">
                      <a16:colId xmlns:a16="http://schemas.microsoft.com/office/drawing/2014/main" val="1024437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测量内容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测量工具</a:t>
                      </a:r>
                      <a:endParaRPr lang="zh-CN" sz="1200" kern="10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主要内容</a:t>
                      </a:r>
                      <a:endParaRPr lang="zh-CN" sz="1200" kern="10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测量方法</a:t>
                      </a:r>
                      <a:endParaRPr lang="zh-CN" sz="1200" kern="10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5919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基本情况与健康行为状况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自编问卷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包含人口学信息（年龄、性别、年级、专业、家庭背景、是否恋爱等）；手机使用习惯（使用年限、月均消费、主要用途、使用动机、每日使用时长等）</a:t>
                      </a:r>
                      <a:endParaRPr lang="zh-CN" sz="1200" kern="10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采用问卷调查法，通过在线问卷平台或纸质问卷收集数据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9447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cap="all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手机依赖程度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青少年手机使用依赖自评问卷（</a:t>
                      </a:r>
                      <a:r>
                        <a:rPr 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SQAPMPU</a:t>
                      </a: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）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共</a:t>
                      </a:r>
                      <a:r>
                        <a:rPr lang="en-US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13</a:t>
                      </a: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个项目，分为</a:t>
                      </a:r>
                      <a:r>
                        <a:rPr lang="en-US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个维度：</a:t>
                      </a:r>
                      <a:r>
                        <a:rPr lang="en-US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①</a:t>
                      </a: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戒断症状</a:t>
                      </a:r>
                      <a:r>
                        <a:rPr lang="en-US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 ②</a:t>
                      </a: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渴求性</a:t>
                      </a:r>
                      <a:r>
                        <a:rPr lang="en-US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 ③</a:t>
                      </a:r>
                      <a:r>
                        <a:rPr lang="zh-CN" sz="1200" kern="10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身心影响</a:t>
                      </a:r>
                      <a:endParaRPr lang="zh-CN" sz="1200" kern="10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采用</a:t>
                      </a:r>
                      <a:r>
                        <a:rPr 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0–4</a:t>
                      </a: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分的</a:t>
                      </a:r>
                      <a:r>
                        <a:rPr 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5</a:t>
                      </a:r>
                      <a:r>
                        <a:rPr 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级评分制，计算总分与各维度得分，评估手机依赖水平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7966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负面情绪程度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抑郁</a:t>
                      </a:r>
                      <a:r>
                        <a:rPr lang="en-US" alt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焦虑</a:t>
                      </a:r>
                      <a:r>
                        <a:rPr lang="en-US" alt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压力量表（</a:t>
                      </a:r>
                      <a:r>
                        <a:rPr lang="en-US" alt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DASS-21</a:t>
                      </a: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抑郁、焦虑、压力三个部分组成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每部分含</a:t>
                      </a:r>
                      <a:r>
                        <a:rPr lang="en-US" altLang="zh-CN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zh-CN" altLang="en-US" sz="1200" kern="100" dirty="0"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个题项。量表得分越高，表示负性情绪水平越高。</a:t>
                      </a:r>
                      <a:endParaRPr lang="zh-CN" sz="1200" kern="100" dirty="0"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9666669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73D442FE-EDFE-4702-AF2D-2F1000F6BBF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732891" y="1218456"/>
            <a:ext cx="5341938" cy="40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solidFill>
                  <a:srgbClr val="BC8F69"/>
                </a:solidFill>
                <a:latin typeface="微软雅黑" panose="020B0503020204020204" charset="-122"/>
                <a:ea typeface="微软雅黑" panose="020B0503020204020204" charset="-122"/>
              </a:rPr>
              <a:t>测量工具与仪器设备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B817B8-7162-9C3F-CA6F-AAA93882D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09069" y="2729742"/>
            <a:ext cx="3787606" cy="348636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796E952-7EB9-307A-C26F-9F77F1FEFB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7911" y="1027631"/>
            <a:ext cx="3662357" cy="164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56879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.35"/>
  <p:tag name="KSO_WM_UNIT_FILL_FORE_SCHEMECOLOR_INDEX" val="13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.35"/>
  <p:tag name="KSO_WM_UNIT_FILL_FORE_SCHEMECOLOR_INDEX" val="13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8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8"/>
  <p:tag name="KSO_WM_UNIT_LINE_FILL_TYPE" val="2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8"/>
  <p:tag name="KSO_WM_UNIT_LINE_FILL_TYPE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7"/>
  <p:tag name="KSO_WM_UNIT_LINE_FILL_TYPE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7"/>
  <p:tag name="KSO_WM_UNIT_LINE_FILL_TYPE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6"/>
  <p:tag name="KSO_WM_UNIT_LINE_FILL_TYPE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6"/>
  <p:tag name="KSO_WM_UNIT_LINE_FILL_TYPE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.4"/>
  <p:tag name="KSO_WM_UNIT_FILL_FORE_SCHEMECOLOR_INDEX" val="5"/>
  <p:tag name="KSO_WM_UNIT_FILL_TYPE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3684201102915,&quot;left&quot;:102.2,&quot;top&quot;:87.55,&quot;width&quot;:722.9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3684201102915,&quot;left&quot;:102.2,&quot;top&quot;:87.55,&quot;width&quot;:722.9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3684201102915,&quot;left&quot;:102.2,&quot;top&quot;:87.55,&quot;width&quot;:722.9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3684201102915,&quot;left&quot;:102.2,&quot;top&quot;:87.55,&quot;width&quot;:722.9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425.3684201102915,&quot;left&quot;:102.2,&quot;top&quot;:87.55,&quot;width&quot;:722.9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35.37503937007878,&quot;left&quot;:77.5,&quot;top&quot;:179.25,&quot;width&quot;:488.65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35.37503937007878,&quot;left&quot;:77.5,&quot;top&quot;:179.25,&quot;width&quot;:488.65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35.37503937007878,&quot;left&quot;:77.5,&quot;top&quot;:179.25,&quot;width&quot;:488.65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FBEEE3"/>
      </a:dk2>
      <a:lt2>
        <a:srgbClr val="FCF9F7"/>
      </a:lt2>
      <a:accent1>
        <a:srgbClr val="BC8F69"/>
      </a:accent1>
      <a:accent2>
        <a:srgbClr val="D2BA8F"/>
      </a:accent2>
      <a:accent3>
        <a:srgbClr val="D9D7D6"/>
      </a:accent3>
      <a:accent4>
        <a:srgbClr val="8B7377"/>
      </a:accent4>
      <a:accent5>
        <a:srgbClr val="736161"/>
      </a:accent5>
      <a:accent6>
        <a:srgbClr val="8D5C4C"/>
      </a:accent6>
      <a:hlink>
        <a:srgbClr val="5FCBFB"/>
      </a:hlink>
      <a:folHlink>
        <a:srgbClr val="B759BC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FBEEE3"/>
      </a:dk2>
      <a:lt2>
        <a:srgbClr val="FCF9F7"/>
      </a:lt2>
      <a:accent1>
        <a:srgbClr val="BC8F69"/>
      </a:accent1>
      <a:accent2>
        <a:srgbClr val="D2BA8F"/>
      </a:accent2>
      <a:accent3>
        <a:srgbClr val="D9D7D6"/>
      </a:accent3>
      <a:accent4>
        <a:srgbClr val="8B7377"/>
      </a:accent4>
      <a:accent5>
        <a:srgbClr val="736161"/>
      </a:accent5>
      <a:accent6>
        <a:srgbClr val="8D5C4C"/>
      </a:accent6>
      <a:hlink>
        <a:srgbClr val="5FCBFB"/>
      </a:hlink>
      <a:folHlink>
        <a:srgbClr val="B759BC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默认设计模板">
  <a:themeElements>
    <a:clrScheme name="">
      <a:dk1>
        <a:srgbClr val="000000"/>
      </a:dk1>
      <a:lt1>
        <a:srgbClr val="FFFFFF"/>
      </a:lt1>
      <a:dk2>
        <a:srgbClr val="FBEEE3"/>
      </a:dk2>
      <a:lt2>
        <a:srgbClr val="FCF9F7"/>
      </a:lt2>
      <a:accent1>
        <a:srgbClr val="BC8F69"/>
      </a:accent1>
      <a:accent2>
        <a:srgbClr val="D2BA8F"/>
      </a:accent2>
      <a:accent3>
        <a:srgbClr val="D9D7D6"/>
      </a:accent3>
      <a:accent4>
        <a:srgbClr val="8B7377"/>
      </a:accent4>
      <a:accent5>
        <a:srgbClr val="736161"/>
      </a:accent5>
      <a:accent6>
        <a:srgbClr val="8D5C4C"/>
      </a:accent6>
      <a:hlink>
        <a:srgbClr val="5FCBFB"/>
      </a:hlink>
      <a:folHlink>
        <a:srgbClr val="B759BC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2323</Words>
  <Application>Microsoft Office PowerPoint</Application>
  <PresentationFormat>宽屏</PresentationFormat>
  <Paragraphs>199</Paragraphs>
  <Slides>19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Gill Sans</vt:lpstr>
      <vt:lpstr>华文中宋</vt:lpstr>
      <vt:lpstr>微软雅黑</vt:lpstr>
      <vt:lpstr>Arial</vt:lpstr>
      <vt:lpstr>Calibri</vt:lpstr>
      <vt:lpstr>Elephant</vt:lpstr>
      <vt:lpstr>Lato Light</vt:lpstr>
      <vt:lpstr>Times New Roman</vt:lpstr>
      <vt:lpstr>默认设计模板</vt:lpstr>
      <vt:lpstr>1_默认设计模板</vt:lpstr>
      <vt:lpstr>2_默认设计模板</vt:lpstr>
      <vt:lpstr>3_默认设计模板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86180</dc:creator>
  <cp:lastModifiedBy>九雯 程</cp:lastModifiedBy>
  <cp:revision>134</cp:revision>
  <dcterms:created xsi:type="dcterms:W3CDTF">2021-11-02T03:06:00Z</dcterms:created>
  <dcterms:modified xsi:type="dcterms:W3CDTF">2025-11-17T03:33:57Z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  <property fmtid="{D5CDD505-2E9C-101B-9397-08002B2CF9AE}" pid="3" name="ICV">
    <vt:lpwstr>455C5159E5644944B872CDE5769B9A2E</vt:lpwstr>
  </property>
</Properties>
</file>